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56" r:id="rId3"/>
    <p:sldMasterId id="2147483900" r:id="rId4"/>
    <p:sldMasterId id="2147484031" r:id="rId5"/>
    <p:sldMasterId id="2147484423" r:id="rId6"/>
    <p:sldMasterId id="2147484474" r:id="rId7"/>
    <p:sldMasterId id="2147484524" r:id="rId8"/>
    <p:sldMasterId id="2147484562" r:id="rId9"/>
    <p:sldMasterId id="2147484706" r:id="rId10"/>
    <p:sldMasterId id="2147484754" r:id="rId11"/>
    <p:sldMasterId id="2147484766" r:id="rId12"/>
    <p:sldMasterId id="2147484779" r:id="rId13"/>
  </p:sldMasterIdLst>
  <p:notesMasterIdLst>
    <p:notesMasterId r:id="rId40"/>
  </p:notesMasterIdLst>
  <p:sldIdLst>
    <p:sldId id="301" r:id="rId14"/>
    <p:sldId id="1517" r:id="rId15"/>
    <p:sldId id="1592" r:id="rId16"/>
    <p:sldId id="1516" r:id="rId17"/>
    <p:sldId id="700" r:id="rId18"/>
    <p:sldId id="1572" r:id="rId19"/>
    <p:sldId id="1338" r:id="rId20"/>
    <p:sldId id="1323" r:id="rId21"/>
    <p:sldId id="1342" r:id="rId22"/>
    <p:sldId id="1623" r:id="rId23"/>
    <p:sldId id="1523" r:id="rId24"/>
    <p:sldId id="1602" r:id="rId25"/>
    <p:sldId id="1620" r:id="rId26"/>
    <p:sldId id="1347" r:id="rId27"/>
    <p:sldId id="1509" r:id="rId28"/>
    <p:sldId id="1604" r:id="rId29"/>
    <p:sldId id="1621" r:id="rId30"/>
    <p:sldId id="1535" r:id="rId31"/>
    <p:sldId id="1537" r:id="rId32"/>
    <p:sldId id="1299" r:id="rId33"/>
    <p:sldId id="1344" r:id="rId34"/>
    <p:sldId id="1514" r:id="rId35"/>
    <p:sldId id="1624" r:id="rId36"/>
    <p:sldId id="1625" r:id="rId37"/>
    <p:sldId id="1626" r:id="rId38"/>
    <p:sldId id="269" r:id="rId39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FFCCCC"/>
    <a:srgbClr val="CCCCFF"/>
    <a:srgbClr val="CCECFF"/>
    <a:srgbClr val="FF7C80"/>
    <a:srgbClr val="FF9933"/>
    <a:srgbClr val="003774"/>
    <a:srgbClr val="335AAA"/>
    <a:srgbClr val="004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44" y="61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293" cy="496962"/>
          </a:xfrm>
          <a:prstGeom prst="rect">
            <a:avLst/>
          </a:prstGeom>
        </p:spPr>
        <p:txBody>
          <a:bodyPr vert="horz" lIns="90436" tIns="45218" rIns="90436" bIns="452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816" y="0"/>
            <a:ext cx="2945293" cy="496962"/>
          </a:xfrm>
          <a:prstGeom prst="rect">
            <a:avLst/>
          </a:prstGeom>
        </p:spPr>
        <p:txBody>
          <a:bodyPr vert="horz" lIns="90436" tIns="45218" rIns="90436" bIns="45218" rtlCol="0"/>
          <a:lstStyle>
            <a:lvl1pPr algn="r">
              <a:defRPr sz="1200"/>
            </a:lvl1pPr>
          </a:lstStyle>
          <a:p>
            <a:fld id="{B42BD90A-3CC1-4A7D-96E1-B3D6FE2557AA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36" tIns="45218" rIns="90436" bIns="452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5" y="4777745"/>
            <a:ext cx="5437827" cy="3908064"/>
          </a:xfrm>
          <a:prstGeom prst="rect">
            <a:avLst/>
          </a:prstGeom>
        </p:spPr>
        <p:txBody>
          <a:bodyPr vert="horz" lIns="90436" tIns="45218" rIns="90436" bIns="452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9677"/>
            <a:ext cx="2945293" cy="496962"/>
          </a:xfrm>
          <a:prstGeom prst="rect">
            <a:avLst/>
          </a:prstGeom>
        </p:spPr>
        <p:txBody>
          <a:bodyPr vert="horz" lIns="90436" tIns="45218" rIns="90436" bIns="452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816" y="9429677"/>
            <a:ext cx="2945293" cy="496962"/>
          </a:xfrm>
          <a:prstGeom prst="rect">
            <a:avLst/>
          </a:prstGeom>
        </p:spPr>
        <p:txBody>
          <a:bodyPr vert="horz" lIns="90436" tIns="45218" rIns="90436" bIns="45218" rtlCol="0" anchor="b"/>
          <a:lstStyle>
            <a:lvl1pPr algn="r">
              <a:defRPr sz="1200"/>
            </a:lvl1pPr>
          </a:lstStyle>
          <a:p>
            <a:fld id="{557D8A33-7B18-40BF-9B3A-44EF5774E6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701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>
            <a:extLst>
              <a:ext uri="{FF2B5EF4-FFF2-40B4-BE49-F238E27FC236}">
                <a16:creationId xmlns:a16="http://schemas.microsoft.com/office/drawing/2014/main" id="{4B959249-4FF5-3C49-722C-400460CE26A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54425" y="9091613"/>
            <a:ext cx="279558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31" tIns="43566" rIns="87131" bIns="43566" anchor="b"/>
          <a:lstStyle>
            <a:lvl1pPr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9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022CFE-C6EC-4C07-BCE5-0D42D169A6AA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S創英角ﾎﾟｯﾌﾟ体" panose="040B0A00000000000000" pitchFamily="50" charset="-128"/>
                <a:cs typeface="+mn-cs"/>
              </a:rPr>
              <a:pPr marL="0" marR="0" lvl="0" indent="0" algn="r" defTabSz="9191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S創英角ﾎﾟｯﾌﾟ体" panose="040B0A00000000000000" pitchFamily="50" charset="-128"/>
              <a:cs typeface="+mn-cs"/>
            </a:endParaRPr>
          </a:p>
        </p:txBody>
      </p:sp>
      <p:sp>
        <p:nvSpPr>
          <p:cNvPr id="158723" name="Rectangle 2">
            <a:extLst>
              <a:ext uri="{FF2B5EF4-FFF2-40B4-BE49-F238E27FC236}">
                <a16:creationId xmlns:a16="http://schemas.microsoft.com/office/drawing/2014/main" id="{FD296DCF-EDD3-63E4-DC1F-43170477DF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1825" y="715963"/>
            <a:ext cx="5186363" cy="3590925"/>
          </a:xfrm>
          <a:ln/>
        </p:spPr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id="{1D5A5450-1E27-CBD4-DA2A-0458CBEA3D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C7CD5E98-7E64-4CD2-9D8B-0E6E1FACDAB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1438" y="9485313"/>
            <a:ext cx="296862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81" tIns="45791" rIns="91581" bIns="45791" anchor="b"/>
          <a:lstStyle>
            <a:lvl1pPr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19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91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5B4856-36B5-401A-9950-73E8E860DF22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HGS創英角ﾎﾟｯﾌﾟ体" panose="040B0A00000000000000" pitchFamily="50" charset="-128"/>
                <a:cs typeface="+mn-cs"/>
              </a:rPr>
              <a:pPr marL="0" marR="0" lvl="0" indent="0" algn="r" defTabSz="9191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HGS創英角ﾎﾟｯﾌﾟ体" panose="040B0A00000000000000" pitchFamily="50" charset="-128"/>
              <a:cs typeface="+mn-cs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DA6A17C6-36AC-0EA4-EA44-C3055288A9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747713"/>
            <a:ext cx="5407025" cy="3744912"/>
          </a:xfrm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CB4E6F09-34C4-14A2-8F4B-A3091E1F2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4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4.pn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コネクタ 11"/>
          <p:cNvCxnSpPr>
            <a:cxnSpLocks/>
          </p:cNvCxnSpPr>
          <p:nvPr userDrawn="1"/>
        </p:nvCxnSpPr>
        <p:spPr>
          <a:xfrm>
            <a:off x="1" y="2646612"/>
            <a:ext cx="7332144" cy="19867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3000">
                  <a:schemeClr val="accent5">
                    <a:lumMod val="20000"/>
                    <a:lumOff val="8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cxnSpLocks/>
          </p:cNvCxnSpPr>
          <p:nvPr userDrawn="1"/>
        </p:nvCxnSpPr>
        <p:spPr>
          <a:xfrm flipH="1" flipV="1">
            <a:off x="0" y="3954953"/>
            <a:ext cx="9914632" cy="8312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0000">
                  <a:schemeClr val="accent5">
                    <a:lumMod val="40000"/>
                    <a:lumOff val="6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 userDrawn="1"/>
        </p:nvCxnSpPr>
        <p:spPr>
          <a:xfrm flipH="1">
            <a:off x="395536" y="1436779"/>
            <a:ext cx="23762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 userDrawn="1"/>
        </p:nvSpPr>
        <p:spPr>
          <a:xfrm>
            <a:off x="7059260" y="6365316"/>
            <a:ext cx="28472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©Will &amp; Style </a:t>
            </a:r>
            <a:r>
              <a:rPr kumimoji="1" lang="en-US" altLang="ja-JP" sz="1100" dirty="0" err="1"/>
              <a:t>Co.,Ltd</a:t>
            </a:r>
            <a:r>
              <a:rPr kumimoji="1" lang="en-US" altLang="ja-JP" sz="1100" dirty="0"/>
              <a:t>  2017 All rights reserved.</a:t>
            </a:r>
            <a:endParaRPr kumimoji="1" lang="ja-JP" altLang="en-US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2" y="-1"/>
            <a:ext cx="9923263" cy="28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3" y="6579301"/>
            <a:ext cx="9923263" cy="28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10657" y="2884407"/>
            <a:ext cx="290804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8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8546-C680-48AB-B667-99AF3B8D25A4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1743-BEE3-41AB-B5EE-20B787A2C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1466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755362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8252469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705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705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9025581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4">
            <a:extLst>
              <a:ext uri="{FF2B5EF4-FFF2-40B4-BE49-F238E27FC236}">
                <a16:creationId xmlns:a16="http://schemas.microsoft.com/office/drawing/2014/main" id="{D5BC6FAC-E13E-3F41-9533-DC45D91D0F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73750" y="6613525"/>
            <a:ext cx="3783013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17488" indent="-217488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1pPr>
            <a:lvl2pPr marL="742950" indent="-28575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2pPr>
            <a:lvl3pPr marL="11430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3pPr>
            <a:lvl4pPr marL="16002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4pPr>
            <a:lvl5pPr marL="20574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9pPr>
          </a:lstStyle>
          <a:p>
            <a:pPr algn="r" eaLnBrk="1" hangingPunct="1">
              <a:defRPr/>
            </a:pPr>
            <a:r>
              <a:rPr kumimoji="0" lang="en-US" altLang="ja-JP" sz="1000">
                <a:solidFill>
                  <a:srgbClr val="000066"/>
                </a:solidFill>
                <a:ea typeface="ＭＳ Ｐゴシック" pitchFamily="50" charset="-128"/>
              </a:rPr>
              <a:t>© Will &amp; Style Co., Ltd  2007  All rights reserved.</a:t>
            </a:r>
          </a:p>
        </p:txBody>
      </p:sp>
      <p:sp>
        <p:nvSpPr>
          <p:cNvPr id="3" name="Text Box 44">
            <a:extLst>
              <a:ext uri="{FF2B5EF4-FFF2-40B4-BE49-F238E27FC236}">
                <a16:creationId xmlns:a16="http://schemas.microsoft.com/office/drawing/2014/main" id="{C8E1A3EB-DA64-D053-DD6C-DB8846AE7F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475" y="6613525"/>
            <a:ext cx="3783013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17488" indent="-217488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1pPr>
            <a:lvl2pPr marL="742950" indent="-28575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2pPr>
            <a:lvl3pPr marL="11430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3pPr>
            <a:lvl4pPr marL="16002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4pPr>
            <a:lvl5pPr marL="20574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9pPr>
          </a:lstStyle>
          <a:p>
            <a:pPr eaLnBrk="1" hangingPunct="1">
              <a:defRPr/>
            </a:pPr>
            <a:r>
              <a:rPr kumimoji="0" lang="en-US" altLang="ja-JP" sz="1000">
                <a:solidFill>
                  <a:srgbClr val="000066"/>
                </a:solidFill>
                <a:ea typeface="ＭＳ Ｐゴシック" pitchFamily="50" charset="-128"/>
              </a:rPr>
              <a:t>© CAREER AND BRIDGE, Inc 2007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151133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5475972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125322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0264689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2054368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691461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93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8546-C680-48AB-B667-99AF3B8D25A4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1743-BEE3-41AB-B5EE-20B787A2C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97933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2429579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64244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57880608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08434048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44F54E16-FBA1-9CC9-2AAD-6E0FD34A962C}"/>
              </a:ext>
            </a:extLst>
          </p:cNvPr>
          <p:cNvCxnSpPr>
            <a:cxnSpLocks/>
          </p:cNvCxnSpPr>
          <p:nvPr userDrawn="1"/>
        </p:nvCxnSpPr>
        <p:spPr>
          <a:xfrm>
            <a:off x="1" y="2952485"/>
            <a:ext cx="9905999" cy="19867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3000">
                  <a:schemeClr val="accent5">
                    <a:lumMod val="20000"/>
                    <a:lumOff val="8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38FEC79B-A805-DDE1-5471-F21028EA319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4260826"/>
            <a:ext cx="9914632" cy="8312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0000">
                  <a:schemeClr val="accent5">
                    <a:lumMod val="40000"/>
                    <a:lumOff val="6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A86DF0B0-F8AE-5A71-3037-DCEA093A6C5D}"/>
              </a:ext>
            </a:extLst>
          </p:cNvPr>
          <p:cNvCxnSpPr>
            <a:cxnSpLocks/>
          </p:cNvCxnSpPr>
          <p:nvPr userDrawn="1"/>
        </p:nvCxnSpPr>
        <p:spPr>
          <a:xfrm flipH="1">
            <a:off x="395288" y="1436688"/>
            <a:ext cx="3254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2BF8ED-0D60-A98E-91DE-E671629FC1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66000" y="6365875"/>
            <a:ext cx="2527300" cy="260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kumimoji="1" lang="en-US" altLang="ja-JP" sz="1100"/>
              <a:t>©Will &amp; Style Co.,Ltd  All rights reserved.</a:t>
            </a:r>
            <a:endParaRPr kumimoji="1" lang="ja-JP" altLang="en-US" sz="110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92502F9-01C8-87A9-3525-8FEE08133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92187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ACA43492-F242-D801-9885-6B89395025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578600"/>
            <a:ext cx="992187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5681174-A8E7-BA7B-8273-B44F3875C9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3278188"/>
            <a:ext cx="28098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474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BB2B7CD-CF16-654A-7F85-FD69564E9C6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0638" y="6391275"/>
            <a:ext cx="385762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defTabSz="449263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49263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49263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49263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49263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defRPr/>
            </a:pPr>
            <a:fld id="{2E7E0BBF-FFC5-4FCD-BCC1-A445F57E61B7}" type="slidenum">
              <a:rPr kumimoji="1" lang="ja-JP" altLang="en-US" sz="1200" b="0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kumimoji="1" lang="en-US" altLang="ja-JP" sz="1200" b="0">
              <a:solidFill>
                <a:srgbClr val="00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FA8A867-8216-2E7C-4B1D-497655C373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40563" y="6362700"/>
            <a:ext cx="2559050" cy="2619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kumimoji="1" lang="en-US" altLang="ja-JP" sz="1100"/>
              <a:t>©Will &amp; Style Co.,Ltd  All rights reserved.</a:t>
            </a:r>
            <a:endParaRPr kumimoji="1" lang="ja-JP" altLang="en-US" sz="110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805FEC3-DA34-4A6D-C902-24BFDE5A9585}"/>
              </a:ext>
            </a:extLst>
          </p:cNvPr>
          <p:cNvCxnSpPr>
            <a:cxnSpLocks/>
          </p:cNvCxnSpPr>
          <p:nvPr userDrawn="1"/>
        </p:nvCxnSpPr>
        <p:spPr>
          <a:xfrm>
            <a:off x="-8631" y="933103"/>
            <a:ext cx="9914630" cy="18000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3000">
                  <a:schemeClr val="accent5">
                    <a:lumMod val="20000"/>
                    <a:lumOff val="8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A9F80EC5-8380-5C03-1E05-FDF7B250D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92187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01C7C8F-CBD3-9B11-4AAE-D09BFF21822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578600"/>
            <a:ext cx="992187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8708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211A65-1CC6-2D61-1123-25C6396529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35800" y="6364288"/>
            <a:ext cx="2525713" cy="260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kumimoji="1" lang="en-US" altLang="ja-JP" sz="1100" dirty="0"/>
              <a:t>©Will &amp; Style </a:t>
            </a:r>
            <a:r>
              <a:rPr kumimoji="1" lang="en-US" altLang="ja-JP" sz="1100" dirty="0" err="1"/>
              <a:t>Co.,Ltd</a:t>
            </a:r>
            <a:r>
              <a:rPr kumimoji="1" lang="en-US" altLang="ja-JP" sz="1100" dirty="0"/>
              <a:t>  All rights reserved.</a:t>
            </a:r>
            <a:endParaRPr kumimoji="1" lang="ja-JP" altLang="en-US" sz="1100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6A187D16-56E7-ED1C-0EB8-27A2363ECB3A}"/>
              </a:ext>
            </a:extLst>
          </p:cNvPr>
          <p:cNvCxnSpPr/>
          <p:nvPr userDrawn="1"/>
        </p:nvCxnSpPr>
        <p:spPr>
          <a:xfrm>
            <a:off x="-8631" y="2889250"/>
            <a:ext cx="6841343" cy="0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3000">
                  <a:schemeClr val="accent5">
                    <a:lumMod val="20000"/>
                    <a:lumOff val="8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41E63703-12F0-1BB2-0DF8-628D3FFC4738}"/>
              </a:ext>
            </a:extLst>
          </p:cNvPr>
          <p:cNvCxnSpPr/>
          <p:nvPr userDrawn="1"/>
        </p:nvCxnSpPr>
        <p:spPr>
          <a:xfrm flipH="1">
            <a:off x="18182" y="3760787"/>
            <a:ext cx="9887818" cy="0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0000">
                  <a:schemeClr val="accent5">
                    <a:lumMod val="40000"/>
                    <a:lumOff val="6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241D95D9-4EE8-E431-E2C3-D5C4E8D0CD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92187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31A2EB6-EF4E-C869-D9D0-376B9C893C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578600"/>
            <a:ext cx="992187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199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EEEE36-1255-FDD3-EB62-41BB27E4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243EC-9E5B-434E-9225-B00B16E957B6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B21DC4E-8F9E-886C-66A9-0580537A8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A84631-CD42-0407-BB28-A6527BB9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6391E-C89A-4544-AA4D-8C2F87728FC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607094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A28948-947F-BC81-57A7-2B1A900B9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1E25B-9508-4F5B-A30B-8B1C0866ABF6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595283E-3395-289B-4EF5-11CAA9D25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9EE4E9F-309F-389B-E0F6-31CA7A04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27534-FBF1-4823-B280-01191912394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75613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2C49C70-BABD-1AD5-7FBD-1841549A4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70B1B-18BB-48E8-9FE2-E9CE449F3C8E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ABD3FF-3CFA-581B-CB32-5A96A6253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554F08-6766-AEA9-6140-4D7321D4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CA1B2-461B-46A3-AABC-2DB2A0772D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0451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コネクタ 11"/>
          <p:cNvCxnSpPr>
            <a:cxnSpLocks/>
          </p:cNvCxnSpPr>
          <p:nvPr userDrawn="1"/>
        </p:nvCxnSpPr>
        <p:spPr>
          <a:xfrm>
            <a:off x="1" y="2952485"/>
            <a:ext cx="9905999" cy="19867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3000">
                  <a:schemeClr val="accent5">
                    <a:lumMod val="20000"/>
                    <a:lumOff val="8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cxnSpLocks/>
          </p:cNvCxnSpPr>
          <p:nvPr userDrawn="1"/>
        </p:nvCxnSpPr>
        <p:spPr>
          <a:xfrm flipH="1" flipV="1">
            <a:off x="0" y="4260826"/>
            <a:ext cx="9914632" cy="8312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0000">
                  <a:schemeClr val="accent5">
                    <a:lumMod val="40000"/>
                    <a:lumOff val="6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cxnSpLocks/>
          </p:cNvCxnSpPr>
          <p:nvPr userDrawn="1"/>
        </p:nvCxnSpPr>
        <p:spPr>
          <a:xfrm flipH="1">
            <a:off x="395536" y="1436779"/>
            <a:ext cx="32537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 userDrawn="1"/>
        </p:nvSpPr>
        <p:spPr>
          <a:xfrm>
            <a:off x="7366176" y="6365316"/>
            <a:ext cx="25266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©Will &amp; Style </a:t>
            </a:r>
            <a:r>
              <a:rPr kumimoji="1" lang="en-US" altLang="ja-JP" sz="1100" dirty="0" err="1"/>
              <a:t>Co.,Ltd</a:t>
            </a:r>
            <a:r>
              <a:rPr kumimoji="1" lang="en-US" altLang="ja-JP" sz="1100" dirty="0"/>
              <a:t>  All rights reserved.</a:t>
            </a:r>
            <a:endParaRPr kumimoji="1" lang="ja-JP" altLang="en-US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2" y="-1"/>
            <a:ext cx="9923263" cy="28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3" y="6579301"/>
            <a:ext cx="9923263" cy="28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727" y="3277658"/>
            <a:ext cx="28098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02442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A379B0D-3C60-D7F9-A1FA-62881E52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04109-8212-409F-B173-7B4BA05348AD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FD36603-1F4F-7BDC-F487-43D684874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BA490B6-1440-1CE5-C81C-7C00A243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7778C-1B02-4D47-8016-D9762D4EC63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51331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44BEB3-1ACB-BF78-04F4-053442310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0D101-413F-48CA-825B-CDA8B731B51D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0F3685-E628-02FC-78B1-079AC54C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72EA15-8C2F-9F69-979A-E4C855A8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BC00-0D2E-4E63-A902-AE2E966F0DE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72676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A1DE3-B2A1-2619-5FAF-9259541EC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93F90-8411-4284-8ECC-5FCFFDCF7946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0AAAB5-ECFB-135A-0ED3-C2816683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06EB1B-86DA-6CF4-90A7-AC9FFDC3D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C3876-5785-40BD-8D61-97A75DF5734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80827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34796-0017-7AB7-3C44-9F7A929AE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B3656-3BC5-4EC3-A195-E792D26A0A24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12317-5214-9B53-A787-F1178009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2011F-9CCD-A9A7-789E-A303170E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3B1C-B65D-489D-A82B-446EAE0808F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113958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9D801-ED02-02CE-2941-0F6E2612F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A82F2-7CB4-466E-ABA8-EC1BA5C55481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D3364-2012-7BAC-F769-621E44C2E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DB0E9-65D2-9FD3-BF07-FD4E8EF5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273B-06EB-4636-A048-5178E355C39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318292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4">
            <a:extLst>
              <a:ext uri="{FF2B5EF4-FFF2-40B4-BE49-F238E27FC236}">
                <a16:creationId xmlns:a16="http://schemas.microsoft.com/office/drawing/2014/main" id="{1640BEDC-BC88-55BB-ED8A-A398E4674E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73750" y="6613525"/>
            <a:ext cx="3783013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17488" indent="-217488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1pPr>
            <a:lvl2pPr marL="742950" indent="-28575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2pPr>
            <a:lvl3pPr marL="11430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3pPr>
            <a:lvl4pPr marL="16002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4pPr>
            <a:lvl5pPr marL="20574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altLang="ja-JP" sz="1000">
                <a:solidFill>
                  <a:srgbClr val="000066"/>
                </a:solidFill>
                <a:ea typeface="ＭＳ Ｐゴシック" pitchFamily="50" charset="-128"/>
              </a:rPr>
              <a:t>© Will &amp; Style Co., Ltd  2007  All rights reserved.</a:t>
            </a:r>
          </a:p>
        </p:txBody>
      </p:sp>
      <p:sp>
        <p:nvSpPr>
          <p:cNvPr id="3" name="Text Box 44">
            <a:extLst>
              <a:ext uri="{FF2B5EF4-FFF2-40B4-BE49-F238E27FC236}">
                <a16:creationId xmlns:a16="http://schemas.microsoft.com/office/drawing/2014/main" id="{286768EA-BB84-BF71-7C56-D838C40C585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475" y="6613525"/>
            <a:ext cx="3783013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17488" indent="-217488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1pPr>
            <a:lvl2pPr marL="742950" indent="-28575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2pPr>
            <a:lvl3pPr marL="11430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3pPr>
            <a:lvl4pPr marL="16002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4pPr>
            <a:lvl5pPr marL="20574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altLang="ja-JP" sz="1000">
                <a:solidFill>
                  <a:srgbClr val="000066"/>
                </a:solidFill>
                <a:ea typeface="ＭＳ Ｐゴシック" pitchFamily="50" charset="-128"/>
              </a:rPr>
              <a:t>© CAREER AND BRIDGE, Inc 2007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251335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165626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67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0695149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0204330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52406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ー 1"/>
          <p:cNvSpPr txBox="1">
            <a:spLocks/>
          </p:cNvSpPr>
          <p:nvPr userDrawn="1"/>
        </p:nvSpPr>
        <p:spPr bwMode="auto">
          <a:xfrm>
            <a:off x="20295" y="6391617"/>
            <a:ext cx="38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defTabSz="449263" eaLnBrk="0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algn="l" defTabSz="449263" eaLnBrk="0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algn="l" defTabSz="449263" eaLnBrk="0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algn="l" defTabSz="449263" eaLnBrk="0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algn="l" defTabSz="449263" eaLnBrk="0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1E9B96E-A3F6-473A-A0DF-15B2A0D34B0C}" type="slidenum">
              <a:rPr lang="ja-JP" altLang="en-US" sz="1200" b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lang="en-US" altLang="ja-JP" sz="1200" b="0" dirty="0">
              <a:solidFill>
                <a:srgbClr val="000000"/>
              </a:solidFill>
            </a:endParaRPr>
          </a:p>
        </p:txBody>
      </p:sp>
      <p:sp>
        <p:nvSpPr>
          <p:cNvPr id="14" name="テキスト ボックス 13"/>
          <p:cNvSpPr txBox="1"/>
          <p:nvPr userDrawn="1"/>
        </p:nvSpPr>
        <p:spPr>
          <a:xfrm>
            <a:off x="7364059" y="6362892"/>
            <a:ext cx="25587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©Will &amp; Style </a:t>
            </a:r>
            <a:r>
              <a:rPr kumimoji="1" lang="en-US" altLang="ja-JP" sz="1100" dirty="0" err="1"/>
              <a:t>Co.,Ltd</a:t>
            </a:r>
            <a:r>
              <a:rPr kumimoji="1" lang="en-US" altLang="ja-JP" sz="1100" dirty="0"/>
              <a:t>  All rights reserved.</a:t>
            </a:r>
            <a:endParaRPr kumimoji="1" lang="ja-JP" altLang="en-US" sz="1100" dirty="0"/>
          </a:p>
        </p:txBody>
      </p:sp>
      <p:cxnSp>
        <p:nvCxnSpPr>
          <p:cNvPr id="18" name="直線コネクタ 17"/>
          <p:cNvCxnSpPr>
            <a:cxnSpLocks/>
          </p:cNvCxnSpPr>
          <p:nvPr userDrawn="1"/>
        </p:nvCxnSpPr>
        <p:spPr>
          <a:xfrm>
            <a:off x="-8631" y="933103"/>
            <a:ext cx="9914630" cy="18000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3000">
                  <a:schemeClr val="accent5">
                    <a:lumMod val="20000"/>
                    <a:lumOff val="8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2" y="-1"/>
            <a:ext cx="9923263" cy="28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3" y="6579301"/>
            <a:ext cx="9923263" cy="28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1557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3573885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45214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2" y="273117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1496260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291527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50794443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705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705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4011537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29875835-EA10-5525-E3D9-7D0FBA0DD5F1}"/>
              </a:ext>
            </a:extLst>
          </p:cNvPr>
          <p:cNvCxnSpPr>
            <a:cxnSpLocks/>
          </p:cNvCxnSpPr>
          <p:nvPr userDrawn="1"/>
        </p:nvCxnSpPr>
        <p:spPr>
          <a:xfrm>
            <a:off x="1" y="2952485"/>
            <a:ext cx="9905999" cy="19867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3000">
                  <a:schemeClr val="accent5">
                    <a:lumMod val="20000"/>
                    <a:lumOff val="8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6DCB3012-B623-87D0-5D05-F573EE0B0614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4260826"/>
            <a:ext cx="9914632" cy="8312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0000">
                  <a:schemeClr val="accent5">
                    <a:lumMod val="40000"/>
                    <a:lumOff val="6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4614729-E339-391D-63A6-C8117F8946F9}"/>
              </a:ext>
            </a:extLst>
          </p:cNvPr>
          <p:cNvCxnSpPr>
            <a:cxnSpLocks/>
          </p:cNvCxnSpPr>
          <p:nvPr userDrawn="1"/>
        </p:nvCxnSpPr>
        <p:spPr>
          <a:xfrm flipH="1">
            <a:off x="395288" y="1436688"/>
            <a:ext cx="3254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1EA860D-B621-FF39-6C0D-97ECE8B064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66000" y="6365875"/>
            <a:ext cx="2527300" cy="260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kumimoji="1" lang="en-US" altLang="ja-JP" sz="1100"/>
              <a:t>©Will &amp; Style Co.,Ltd  All rights reserved.</a:t>
            </a:r>
            <a:endParaRPr kumimoji="1" lang="ja-JP" altLang="en-US" sz="110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F812CD1-8752-3F0E-88C6-684C12BE44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92187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24B6C0E-0350-97B3-B832-9847FCC2F8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578600"/>
            <a:ext cx="992187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0C73B1F-1E2D-058B-6C4C-C789CD9CE4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3278188"/>
            <a:ext cx="28098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12959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A036111-6FA7-320A-FB2F-EE502692D56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0638" y="6391275"/>
            <a:ext cx="385762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defTabSz="449263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49263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49263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49263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49263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defRPr/>
            </a:pPr>
            <a:fld id="{7E9B6D1C-C09C-4BB2-BEBC-6EFE41FD1091}" type="slidenum">
              <a:rPr kumimoji="1" lang="ja-JP" altLang="en-US" sz="1200" b="0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kumimoji="1" lang="en-US" altLang="ja-JP" sz="1200" b="0">
              <a:solidFill>
                <a:srgbClr val="00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77B4CEA-CB6F-7A8B-B5BB-F6C8A1DFF4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40563" y="6362700"/>
            <a:ext cx="2559050" cy="2619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kumimoji="1" lang="en-US" altLang="ja-JP" sz="1100" dirty="0"/>
              <a:t>©Will &amp; Style </a:t>
            </a:r>
            <a:r>
              <a:rPr kumimoji="1" lang="en-US" altLang="ja-JP" sz="1100" dirty="0" err="1"/>
              <a:t>Co.,Ltd</a:t>
            </a:r>
            <a:r>
              <a:rPr kumimoji="1" lang="en-US" altLang="ja-JP" sz="1100" dirty="0"/>
              <a:t>  All rights reserved.</a:t>
            </a:r>
            <a:endParaRPr kumimoji="1" lang="ja-JP" altLang="en-US" sz="1100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374C651-5B76-8D6E-6A0F-6F9B50DDEA83}"/>
              </a:ext>
            </a:extLst>
          </p:cNvPr>
          <p:cNvCxnSpPr>
            <a:cxnSpLocks/>
          </p:cNvCxnSpPr>
          <p:nvPr userDrawn="1"/>
        </p:nvCxnSpPr>
        <p:spPr>
          <a:xfrm>
            <a:off x="-8631" y="933103"/>
            <a:ext cx="9914630" cy="18000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3000">
                  <a:schemeClr val="accent5">
                    <a:lumMod val="20000"/>
                    <a:lumOff val="8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C26F12FB-0B7A-2AC0-02E8-324D1455A9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92187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3B983BF-BA8E-C33F-D8E6-5625441EC8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578600"/>
            <a:ext cx="992187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09676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FF95B86-7594-6719-F235-3295487044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35800" y="6364288"/>
            <a:ext cx="2525713" cy="260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kumimoji="1" lang="en-US" altLang="ja-JP" sz="1100" dirty="0"/>
              <a:t>©Will &amp; Style </a:t>
            </a:r>
            <a:r>
              <a:rPr kumimoji="1" lang="en-US" altLang="ja-JP" sz="1100" dirty="0" err="1"/>
              <a:t>Co.,Ltd</a:t>
            </a:r>
            <a:r>
              <a:rPr kumimoji="1" lang="en-US" altLang="ja-JP" sz="1100" dirty="0"/>
              <a:t>  All rights reserved.</a:t>
            </a:r>
            <a:endParaRPr kumimoji="1" lang="ja-JP" altLang="en-US" sz="1100" dirty="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40BD03D2-D996-3D03-F811-BA85185F2431}"/>
              </a:ext>
            </a:extLst>
          </p:cNvPr>
          <p:cNvCxnSpPr/>
          <p:nvPr userDrawn="1"/>
        </p:nvCxnSpPr>
        <p:spPr>
          <a:xfrm>
            <a:off x="-8631" y="2889250"/>
            <a:ext cx="6841343" cy="0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3000">
                  <a:schemeClr val="accent5">
                    <a:lumMod val="20000"/>
                    <a:lumOff val="8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31DC5571-FEB3-15D0-FF3E-88B182BBF530}"/>
              </a:ext>
            </a:extLst>
          </p:cNvPr>
          <p:cNvCxnSpPr/>
          <p:nvPr userDrawn="1"/>
        </p:nvCxnSpPr>
        <p:spPr>
          <a:xfrm flipH="1">
            <a:off x="18182" y="3760787"/>
            <a:ext cx="9887818" cy="0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0000">
                  <a:schemeClr val="accent5">
                    <a:lumMod val="40000"/>
                    <a:lumOff val="6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69222425-A61B-79B1-E375-452FA20C7E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92187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A469716-19CB-42F5-ECFD-21741EFA7D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578600"/>
            <a:ext cx="992187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86605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CB581B-BC81-2740-72E5-2DCF9147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5A936-E4B7-45D7-B53D-DDB4CCF62669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C6A3612-AD45-31AA-CC97-7B315A85B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920E86-8122-B823-76B7-ECAA6D77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AEB68-C920-467B-882B-B12DCDC55E0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86937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 userDrawn="1"/>
        </p:nvSpPr>
        <p:spPr>
          <a:xfrm>
            <a:off x="7364215" y="6363703"/>
            <a:ext cx="25266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©Will &amp; Style </a:t>
            </a:r>
            <a:r>
              <a:rPr kumimoji="1" lang="en-US" altLang="ja-JP" sz="1100" dirty="0" err="1"/>
              <a:t>Co.,Ltd</a:t>
            </a:r>
            <a:r>
              <a:rPr kumimoji="1" lang="en-US" altLang="ja-JP" sz="1100" dirty="0"/>
              <a:t>  All rights reserved.</a:t>
            </a:r>
            <a:endParaRPr kumimoji="1" lang="ja-JP" altLang="en-US" sz="1100" dirty="0"/>
          </a:p>
        </p:txBody>
      </p:sp>
      <p:cxnSp>
        <p:nvCxnSpPr>
          <p:cNvPr id="18" name="直線コネクタ 17"/>
          <p:cNvCxnSpPr/>
          <p:nvPr userDrawn="1"/>
        </p:nvCxnSpPr>
        <p:spPr>
          <a:xfrm>
            <a:off x="-8631" y="2922838"/>
            <a:ext cx="6841343" cy="0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3000">
                  <a:schemeClr val="accent5">
                    <a:lumMod val="20000"/>
                    <a:lumOff val="8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 userDrawn="1"/>
        </p:nvCxnSpPr>
        <p:spPr>
          <a:xfrm flipH="1">
            <a:off x="18182" y="3789040"/>
            <a:ext cx="9887818" cy="0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0000">
                  <a:schemeClr val="accent5">
                    <a:lumMod val="40000"/>
                    <a:lumOff val="6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2" y="-1"/>
            <a:ext cx="9923263" cy="28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3" y="6579301"/>
            <a:ext cx="9923263" cy="28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26600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80AE06A-6218-25A7-EC87-6B4B2FDE4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39A88-7B0E-4923-A70C-74394227DA1D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CCBEB6-A6D6-E731-7B6C-C4D4810A1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D31F2D3-F5F6-C17F-F751-FE94BC7E5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29B54-345A-4DB4-BFC7-685D3C54C51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210249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2CDB3C6-7EA8-A74F-7AB0-3E53081AD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0DC4-77BC-448A-BC80-F3A7964ACD71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AC4E04-BA06-2A3D-B8A5-CD046CBD3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04C7F0-E0C0-C77C-E572-58A807775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E5D54-3571-447E-9F95-C62FA421F8E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849621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EA17B5A-4503-AA3E-0EB8-7007BCBE5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E4DAB-373F-48B3-91D1-C32FFBEE3CFA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D47CAED-088F-942B-F21B-AE3776042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3101C6-26F3-3D95-2223-FE8FC66A5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57798-8352-43BC-8878-E7AE194F5ED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999069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448397-3452-9D67-D7D8-17855DF9A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CDD9B-CE82-4C6D-8339-C7317C27FBA1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30939E-E98D-81EB-9D89-BC2D20EA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B54008-6939-CBD6-89BE-D00D1D0C1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A2A3B-B765-4CAB-A7B2-D39C643CBC6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930961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26F5DD-4E03-02B7-A1AE-440CAA8BE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2BE2B-10C9-4389-8595-3680F25C92F1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C6BB22-5C2D-D471-50AB-AF79AF65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EC357C-CCB5-8AD3-E495-B2553026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5CD77-14F1-404F-91FA-8ABB656FF8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199228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78379-B977-D24B-3AE1-B16085E6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785FF-DA09-49D6-BC36-376152B9369E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2D60B-74EB-5AEA-B10D-E6D28D622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B545D-189D-76E8-5029-B3752FE58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EB1CE-CED2-4BD5-AAB9-948DA68277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5912561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46B6E-05C7-CB99-B1F5-5DC909C4E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84AE7-8677-4F09-806B-DCF7E99852E0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9CCD7-5279-C563-BC61-1F381BB2F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01056-2926-540D-80A2-92FACF61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9F2DC-63F7-4643-B938-53C19D5124B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4025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8546-C680-48AB-B667-99AF3B8D25A4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1743-BEE3-41AB-B5EE-20B787A2C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961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8546-C680-48AB-B667-99AF3B8D25A4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1743-BEE3-41AB-B5EE-20B787A2C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098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8546-C680-48AB-B667-99AF3B8D25A4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1743-BEE3-41AB-B5EE-20B787A2C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9063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8546-C680-48AB-B667-99AF3B8D25A4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1743-BEE3-41AB-B5EE-20B787A2C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443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8546-C680-48AB-B667-99AF3B8D25A4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1743-BEE3-41AB-B5EE-20B787A2C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817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スライド番号プレースホルダー 1"/>
          <p:cNvSpPr txBox="1">
            <a:spLocks/>
          </p:cNvSpPr>
          <p:nvPr userDrawn="1"/>
        </p:nvSpPr>
        <p:spPr bwMode="auto">
          <a:xfrm>
            <a:off x="20295" y="6341739"/>
            <a:ext cx="38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defTabSz="449263" eaLnBrk="0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algn="l" defTabSz="449263" eaLnBrk="0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algn="l" defTabSz="449263" eaLnBrk="0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algn="l" defTabSz="449263" eaLnBrk="0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algn="l" defTabSz="449263" eaLnBrk="0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1E9B96E-A3F6-473A-A0DF-15B2A0D34B0C}" type="slidenum">
              <a:rPr lang="ja-JP" altLang="en-US" sz="1200" b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‹#›</a:t>
            </a:fld>
            <a:endParaRPr lang="en-US" altLang="ja-JP" sz="1200" b="0" dirty="0">
              <a:solidFill>
                <a:srgbClr val="000000"/>
              </a:solidFill>
            </a:endParaRPr>
          </a:p>
        </p:txBody>
      </p:sp>
      <p:sp>
        <p:nvSpPr>
          <p:cNvPr id="14" name="テキスト ボックス 13"/>
          <p:cNvSpPr txBox="1"/>
          <p:nvPr userDrawn="1"/>
        </p:nvSpPr>
        <p:spPr>
          <a:xfrm>
            <a:off x="7059259" y="6381942"/>
            <a:ext cx="28472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©Will &amp; Style </a:t>
            </a:r>
            <a:r>
              <a:rPr kumimoji="1" lang="en-US" altLang="ja-JP" sz="1100" dirty="0" err="1"/>
              <a:t>Co.,Ltd</a:t>
            </a:r>
            <a:r>
              <a:rPr kumimoji="1" lang="en-US" altLang="ja-JP" sz="1100" dirty="0"/>
              <a:t>  2017 All rights reserved.</a:t>
            </a:r>
            <a:endParaRPr kumimoji="1" lang="ja-JP" altLang="en-US" sz="1100" dirty="0"/>
          </a:p>
        </p:txBody>
      </p:sp>
      <p:cxnSp>
        <p:nvCxnSpPr>
          <p:cNvPr id="18" name="直線コネクタ 17"/>
          <p:cNvCxnSpPr>
            <a:cxnSpLocks/>
          </p:cNvCxnSpPr>
          <p:nvPr userDrawn="1"/>
        </p:nvCxnSpPr>
        <p:spPr>
          <a:xfrm>
            <a:off x="-8631" y="933103"/>
            <a:ext cx="9914630" cy="18000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3000">
                  <a:schemeClr val="accent5">
                    <a:lumMod val="20000"/>
                    <a:lumOff val="8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2" y="-1"/>
            <a:ext cx="9923263" cy="28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3" y="6579301"/>
            <a:ext cx="9923263" cy="28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443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8546-C680-48AB-B667-99AF3B8D25A4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1743-BEE3-41AB-B5EE-20B787A2C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3986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8546-C680-48AB-B667-99AF3B8D25A4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1743-BEE3-41AB-B5EE-20B787A2C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96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8546-C680-48AB-B667-99AF3B8D25A4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1743-BEE3-41AB-B5EE-20B787A2C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44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4">
            <a:extLst>
              <a:ext uri="{FF2B5EF4-FFF2-40B4-BE49-F238E27FC236}">
                <a16:creationId xmlns:a16="http://schemas.microsoft.com/office/drawing/2014/main" id="{C4034E10-401B-4F0B-B44A-3295E4ABBF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73750" y="6613525"/>
            <a:ext cx="3783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7488" indent="-217488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1pPr>
            <a:lvl2pPr marL="742950" indent="-28575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2pPr>
            <a:lvl3pPr marL="11430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3pPr>
            <a:lvl4pPr marL="16002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4pPr>
            <a:lvl5pPr marL="20574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altLang="ja-JP" sz="1000">
                <a:solidFill>
                  <a:srgbClr val="000066"/>
                </a:solidFill>
                <a:ea typeface="ＭＳ Ｐゴシック" pitchFamily="50" charset="-128"/>
              </a:rPr>
              <a:t>© Will &amp; Style Co., Ltd  2007  All rights reserved.</a:t>
            </a:r>
          </a:p>
        </p:txBody>
      </p:sp>
      <p:sp>
        <p:nvSpPr>
          <p:cNvPr id="3" name="Text Box 44">
            <a:extLst>
              <a:ext uri="{FF2B5EF4-FFF2-40B4-BE49-F238E27FC236}">
                <a16:creationId xmlns:a16="http://schemas.microsoft.com/office/drawing/2014/main" id="{78E6067F-F029-4839-AA3E-6FEF77BD13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475" y="6613525"/>
            <a:ext cx="37830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7488" indent="-217488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1pPr>
            <a:lvl2pPr marL="742950" indent="-28575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2pPr>
            <a:lvl3pPr marL="11430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3pPr>
            <a:lvl4pPr marL="16002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4pPr>
            <a:lvl5pPr marL="20574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altLang="ja-JP" sz="1000">
                <a:solidFill>
                  <a:srgbClr val="000066"/>
                </a:solidFill>
                <a:ea typeface="ＭＳ Ｐゴシック" pitchFamily="50" charset="-128"/>
              </a:rPr>
              <a:t>© CAREER AND BRIDGE, Inc 2007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75495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88759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67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900362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9337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170684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05746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233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 userDrawn="1"/>
        </p:nvSpPr>
        <p:spPr>
          <a:xfrm>
            <a:off x="7050949" y="6365318"/>
            <a:ext cx="28472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/>
              <a:t>©Will &amp; Style </a:t>
            </a:r>
            <a:r>
              <a:rPr kumimoji="1" lang="en-US" altLang="ja-JP" sz="1100" dirty="0" err="1"/>
              <a:t>Co.,Ltd</a:t>
            </a:r>
            <a:r>
              <a:rPr kumimoji="1" lang="en-US" altLang="ja-JP" sz="1100" dirty="0"/>
              <a:t>  2017 All rights reserved.</a:t>
            </a:r>
            <a:endParaRPr kumimoji="1" lang="ja-JP" altLang="en-US" sz="1100" dirty="0"/>
          </a:p>
        </p:txBody>
      </p:sp>
      <p:cxnSp>
        <p:nvCxnSpPr>
          <p:cNvPr id="18" name="直線コネクタ 17"/>
          <p:cNvCxnSpPr/>
          <p:nvPr userDrawn="1"/>
        </p:nvCxnSpPr>
        <p:spPr>
          <a:xfrm>
            <a:off x="-8631" y="2922838"/>
            <a:ext cx="6841343" cy="0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3000">
                  <a:schemeClr val="accent5">
                    <a:lumMod val="20000"/>
                    <a:lumOff val="8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 userDrawn="1"/>
        </p:nvCxnSpPr>
        <p:spPr>
          <a:xfrm flipH="1">
            <a:off x="18182" y="3789040"/>
            <a:ext cx="9887818" cy="0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0000">
                  <a:schemeClr val="accent5">
                    <a:lumMod val="40000"/>
                    <a:lumOff val="6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2" y="-1"/>
            <a:ext cx="9923263" cy="28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3" y="6579301"/>
            <a:ext cx="9923263" cy="28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091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2" y="273117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24561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40506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6205128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705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705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285751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BF6DAB05-E673-476D-AD25-CA219AAB1140}"/>
              </a:ext>
            </a:extLst>
          </p:cNvPr>
          <p:cNvCxnSpPr>
            <a:cxnSpLocks/>
          </p:cNvCxnSpPr>
          <p:nvPr userDrawn="1"/>
        </p:nvCxnSpPr>
        <p:spPr>
          <a:xfrm>
            <a:off x="1" y="2646612"/>
            <a:ext cx="7332144" cy="19867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3000">
                  <a:schemeClr val="accent5">
                    <a:lumMod val="20000"/>
                    <a:lumOff val="8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B06D0FD4-B768-409D-B7A5-7E589B598D36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954953"/>
            <a:ext cx="9914632" cy="8312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0000">
                  <a:schemeClr val="accent5">
                    <a:lumMod val="40000"/>
                    <a:lumOff val="6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D744806B-D511-427C-B113-9DF5BBB77784}"/>
              </a:ext>
            </a:extLst>
          </p:cNvPr>
          <p:cNvCxnSpPr/>
          <p:nvPr userDrawn="1"/>
        </p:nvCxnSpPr>
        <p:spPr>
          <a:xfrm flipH="1">
            <a:off x="395288" y="1436688"/>
            <a:ext cx="23764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D96B487-8350-4C74-A040-D27537FE74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59613" y="6365875"/>
            <a:ext cx="28463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kumimoji="1" lang="en-US" altLang="ja-JP" sz="1100"/>
              <a:t>©Will &amp; Style Co.,Ltd  2017 All rights reserved.</a:t>
            </a:r>
            <a:endParaRPr kumimoji="1" lang="ja-JP" altLang="en-US" sz="110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9AEB5AE-1F62-4C8A-9B31-CED037E542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92187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21763AF-6357-480C-80FD-5CB440ADA0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578600"/>
            <a:ext cx="992187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12">
            <a:extLst>
              <a:ext uri="{FF2B5EF4-FFF2-40B4-BE49-F238E27FC236}">
                <a16:creationId xmlns:a16="http://schemas.microsoft.com/office/drawing/2014/main" id="{E1B74DF7-4E2A-4E68-98EE-EB111BC63E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2884488"/>
            <a:ext cx="29083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902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DEB7F3E-29A1-44B1-9EDB-C412722923E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0638" y="6342063"/>
            <a:ext cx="385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defTabSz="449263" eaLnBrk="0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algn="l" defTabSz="449263" eaLnBrk="0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algn="l" defTabSz="449263" eaLnBrk="0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algn="l" defTabSz="449263" eaLnBrk="0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algn="l" defTabSz="449263" eaLnBrk="0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FA9952-D3A1-487A-AB05-A90FBCDD8428}" type="slidenum">
              <a:rPr lang="ja-JP" altLang="en-US" sz="1200" b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lang="en-US" altLang="ja-JP" sz="1200" b="0" dirty="0">
              <a:solidFill>
                <a:srgbClr val="00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82ADA0-E1A6-4425-87AB-8946DC37D5D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40563" y="6381750"/>
            <a:ext cx="29289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kumimoji="1" lang="en-US" altLang="ja-JP" sz="1100"/>
              <a:t>©Will &amp; Style Co.,Ltd  All rights reserved.</a:t>
            </a:r>
            <a:endParaRPr kumimoji="1" lang="ja-JP" altLang="en-US" sz="110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F6813A8-2FAB-46B3-AE03-D89F70F1254F}"/>
              </a:ext>
            </a:extLst>
          </p:cNvPr>
          <p:cNvCxnSpPr>
            <a:cxnSpLocks/>
          </p:cNvCxnSpPr>
          <p:nvPr userDrawn="1"/>
        </p:nvCxnSpPr>
        <p:spPr>
          <a:xfrm>
            <a:off x="-8631" y="933103"/>
            <a:ext cx="9914630" cy="18000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3000">
                  <a:schemeClr val="accent5">
                    <a:lumMod val="20000"/>
                    <a:lumOff val="8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0A2C5A5E-B4F5-4A76-BC87-E307E89058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92187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45A55B9-A8D4-47FB-943E-B01F64FBCC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578600"/>
            <a:ext cx="992187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895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EC6D2CC-CE97-41CC-AA5A-B009D81C39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51675" y="6365875"/>
            <a:ext cx="28463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kumimoji="1" lang="en-US" altLang="ja-JP" sz="1100"/>
              <a:t>©Will &amp; Style Co.,Ltd  2017 All rights reserved.</a:t>
            </a:r>
            <a:endParaRPr kumimoji="1" lang="ja-JP" altLang="en-US" sz="110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1BCC7F06-A1D8-4EC2-8055-DFBD7B1D4807}"/>
              </a:ext>
            </a:extLst>
          </p:cNvPr>
          <p:cNvCxnSpPr/>
          <p:nvPr userDrawn="1"/>
        </p:nvCxnSpPr>
        <p:spPr>
          <a:xfrm>
            <a:off x="-8631" y="2920206"/>
            <a:ext cx="6841343" cy="0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3000">
                  <a:schemeClr val="accent5">
                    <a:lumMod val="20000"/>
                    <a:lumOff val="8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95C74596-09C0-4931-8680-20EC62C79BA2}"/>
              </a:ext>
            </a:extLst>
          </p:cNvPr>
          <p:cNvCxnSpPr/>
          <p:nvPr userDrawn="1"/>
        </p:nvCxnSpPr>
        <p:spPr>
          <a:xfrm flipH="1">
            <a:off x="18182" y="3791744"/>
            <a:ext cx="9887818" cy="0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0000">
                  <a:schemeClr val="accent5">
                    <a:lumMod val="40000"/>
                    <a:lumOff val="6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4C0731FB-8091-4967-BBFF-4289EAAA38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92187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8122E386-4C36-4DD6-85AB-49D346B672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578600"/>
            <a:ext cx="992187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300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6D64069-14CD-4BA6-95E2-4D0B7FE7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1A176-275D-4C78-986F-4D84EADD5CB6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673ADE-5705-452E-A928-9CB1A9C4C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818448-D83D-44A1-A6AB-E2AB903D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F35B-D5FB-4AD8-9259-6885528AF29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27889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AC0F7EF-86F7-4B1E-8284-E341CAC8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B4EC7-B7CF-4D24-9828-D88B7FDAC67F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416918C-74F6-42B6-822A-2616CD1C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B22A2F1-0E41-4F93-AC5E-0631E16D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1193-D494-4941-A7A4-792E98814B5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2630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98A9742-78A2-44B6-BF6A-BBE8D371E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E50B7-6715-4DCD-9ECD-39B33A58CFEA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D00659-BCDC-43E2-BCD2-B1C649019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602772E-5F8D-4807-8958-A67CE984F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01F0C-0756-4498-BAD8-1C3E1AF0ACC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982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8546-C680-48AB-B667-99AF3B8D25A4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1743-BEE3-41AB-B5EE-20B787A2C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2907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EDD27EA-2A27-474F-B1A8-9E6565069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30EB8-EE9D-4FA8-8C70-CE0D97EC3284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FE85AB2-DCB5-4169-B6E3-18871DF73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F0F57C-6E1C-482D-B3EB-9EA711F34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D51D0-AC17-4470-A653-7E0BE651A5B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87489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6FFA73-4C0C-461E-8458-8FD1994A9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98169-6318-44B7-B1F8-4632EC757776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38EA80-5F03-4A61-964B-BA4936061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1F232D-4FEA-4DE6-A1DD-5E02B8AF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47E5C-66DA-4DE1-B012-E15C1AFA7E6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41652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6A4FBB-A92D-4303-8CD7-DCA832FE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7BCF-5D95-4236-8F38-189D423FE555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D58E81-037B-471B-BB37-656E37BA3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6DBA99-1DA3-45E7-93B3-9C0B7525C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6A1E1-4E44-4498-AA7B-638D6F5377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153904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6B742-5C61-41AF-9D68-8D0F64179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B38A4-FB69-434A-9A98-757F2B7624EF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99FF1-F433-4E2D-AC3B-0713CAD6E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4272C-2134-451C-8D2C-7BFF73975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ED4D2-E874-4A0E-B093-63C51B9BBA9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7138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15E22-35FE-436C-8476-9FD86333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DCD8C-6CBC-4B3B-BAB4-573E13CE551B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D5746-1D45-4CA2-B606-158A139D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BE285-B38E-4D1F-ACD7-77E4E4423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32B3C-CA93-4D0E-833B-2C30C6B367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50769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972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46378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5054991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7447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411381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9494433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09226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8546-C680-48AB-B667-99AF3B8D25A4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1743-BEE3-41AB-B5EE-20B787A2C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9167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354755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7327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2" y="273597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367872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0671620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5495039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5185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5185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783402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99408" y="4149725"/>
            <a:ext cx="767371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/>
              <a:t>株式会社ウィルアンドスタイル</a:t>
            </a:r>
          </a:p>
        </p:txBody>
      </p:sp>
    </p:spTree>
    <p:extLst>
      <p:ext uri="{BB962C8B-B14F-4D97-AF65-F5344CB8AC3E}">
        <p14:creationId xmlns:p14="http://schemas.microsoft.com/office/powerpoint/2010/main" val="2678294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972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256368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106554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7447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2393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8546-C680-48AB-B667-99AF3B8D25A4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1743-BEE3-41AB-B5EE-20B787A2C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9531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37383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0177066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485899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9630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2" y="273597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176175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747821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9896284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5185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5185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566225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99408" y="4149725"/>
            <a:ext cx="767371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/>
              <a:t>株式会社ウィルアンドスタイル</a:t>
            </a:r>
          </a:p>
        </p:txBody>
      </p:sp>
    </p:spTree>
    <p:extLst>
      <p:ext uri="{BB962C8B-B14F-4D97-AF65-F5344CB8AC3E}">
        <p14:creationId xmlns:p14="http://schemas.microsoft.com/office/powerpoint/2010/main" val="25277391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C2F85A4-9DB9-4779-BD58-09584F1AD5F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0638" y="6391275"/>
            <a:ext cx="385762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defTabSz="449263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49263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49263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49263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49263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defRPr/>
            </a:pPr>
            <a:fld id="{5C8B8329-EB45-410F-A2CE-9ADCD1391FAD}" type="slidenum">
              <a:rPr kumimoji="1" lang="ja-JP" altLang="en-US" sz="1200" b="0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kumimoji="1" lang="en-US" altLang="ja-JP" sz="1200" b="0">
              <a:solidFill>
                <a:srgbClr val="00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597FBEB-7F44-40B4-BCA7-C4D79C832E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69125" y="6362700"/>
            <a:ext cx="2559050" cy="2619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kumimoji="1" lang="en-US" altLang="ja-JP" sz="1100"/>
              <a:t>©Will &amp; Style Co.,Ltd  All rights reserved.</a:t>
            </a:r>
            <a:endParaRPr kumimoji="1" lang="ja-JP" altLang="en-US" sz="110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3BF3C4E-5245-4BD3-9A33-CAC4AD93BCFC}"/>
              </a:ext>
            </a:extLst>
          </p:cNvPr>
          <p:cNvCxnSpPr>
            <a:cxnSpLocks/>
          </p:cNvCxnSpPr>
          <p:nvPr userDrawn="1"/>
        </p:nvCxnSpPr>
        <p:spPr>
          <a:xfrm>
            <a:off x="-8631" y="933103"/>
            <a:ext cx="9914630" cy="18000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3000">
                  <a:schemeClr val="accent5">
                    <a:lumMod val="20000"/>
                    <a:lumOff val="8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DDA09332-A703-4EBC-9E2C-F1601116EB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92187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D0283589-0AB2-4467-8ABA-CDD8742918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578600"/>
            <a:ext cx="992187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48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8546-C680-48AB-B667-99AF3B8D25A4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1743-BEE3-41AB-B5EE-20B787A2C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7779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42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101157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576086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17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682551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465728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9202292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452035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372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2" y="273067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031972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7391812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80150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8546-C680-48AB-B667-99AF3B8D25A4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1743-BEE3-41AB-B5EE-20B787A2C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8552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55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55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152181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84561132-B175-432F-AB37-42F5632AB44D}"/>
              </a:ext>
            </a:extLst>
          </p:cNvPr>
          <p:cNvCxnSpPr>
            <a:cxnSpLocks/>
          </p:cNvCxnSpPr>
          <p:nvPr userDrawn="1"/>
        </p:nvCxnSpPr>
        <p:spPr>
          <a:xfrm>
            <a:off x="1" y="2646612"/>
            <a:ext cx="7332144" cy="19867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3000">
                  <a:schemeClr val="accent5">
                    <a:lumMod val="20000"/>
                    <a:lumOff val="8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2EBEDD34-7EAF-4120-927F-D5EB6C0D7EE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0" y="3954953"/>
            <a:ext cx="9914632" cy="8312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0000">
                  <a:schemeClr val="accent5">
                    <a:lumMod val="40000"/>
                    <a:lumOff val="6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5D802AEC-9012-4076-A849-84D1FB8072E3}"/>
              </a:ext>
            </a:extLst>
          </p:cNvPr>
          <p:cNvCxnSpPr/>
          <p:nvPr userDrawn="1"/>
        </p:nvCxnSpPr>
        <p:spPr>
          <a:xfrm flipH="1">
            <a:off x="395288" y="1436688"/>
            <a:ext cx="23764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DD72DD-124C-48EC-8119-6119CB1397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59613" y="6365875"/>
            <a:ext cx="2846387" cy="260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kumimoji="1" lang="en-US" altLang="ja-JP" sz="1100"/>
              <a:t>©Will &amp; Style Co.,Ltd  2017 All rights reserved.</a:t>
            </a:r>
            <a:endParaRPr kumimoji="1" lang="ja-JP" altLang="en-US" sz="110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678152E-92DD-4D51-A152-32FD1A3BE0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92187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E979D28E-9DFB-405A-BEA6-F639175E2F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578600"/>
            <a:ext cx="992187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12">
            <a:extLst>
              <a:ext uri="{FF2B5EF4-FFF2-40B4-BE49-F238E27FC236}">
                <a16:creationId xmlns:a16="http://schemas.microsoft.com/office/drawing/2014/main" id="{F840840F-541A-40B4-857B-C7A2F0A3E8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2884488"/>
            <a:ext cx="29083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4202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8919406-FB35-4FC7-B62D-B8A8F630C43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0638" y="6342063"/>
            <a:ext cx="385762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defTabSz="449263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49263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49263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49263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49263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defRPr/>
            </a:pPr>
            <a:fld id="{8F91829F-B126-4EA1-9762-7A047CEDE6FC}" type="slidenum">
              <a:rPr kumimoji="1" lang="ja-JP" altLang="en-US" sz="1200" b="0" smtClean="0">
                <a:solidFill>
                  <a:srgbClr val="000000"/>
                </a:solidFill>
              </a:rPr>
              <a:pPr algn="r" eaLnBrk="1" hangingPunct="1">
                <a:defRPr/>
              </a:pPr>
              <a:t>‹#›</a:t>
            </a:fld>
            <a:endParaRPr kumimoji="1" lang="en-US" altLang="ja-JP" sz="1200" b="0">
              <a:solidFill>
                <a:srgbClr val="00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35470DA-FB52-4120-9B97-03E81269FF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40563" y="6381750"/>
            <a:ext cx="2928937" cy="2619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kumimoji="1" lang="en-US" altLang="ja-JP" sz="1100" dirty="0"/>
              <a:t>©Will &amp; Style </a:t>
            </a:r>
            <a:r>
              <a:rPr kumimoji="1" lang="en-US" altLang="ja-JP" sz="1100" dirty="0" err="1"/>
              <a:t>Co.,Ltd</a:t>
            </a:r>
            <a:r>
              <a:rPr kumimoji="1" lang="en-US" altLang="ja-JP" sz="1100" dirty="0"/>
              <a:t>  All rights reserved.</a:t>
            </a:r>
            <a:endParaRPr kumimoji="1" lang="ja-JP" altLang="en-US" sz="1100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4A88BFB-2467-44F3-A2DE-AABC3B260EC7}"/>
              </a:ext>
            </a:extLst>
          </p:cNvPr>
          <p:cNvCxnSpPr>
            <a:cxnSpLocks/>
          </p:cNvCxnSpPr>
          <p:nvPr userDrawn="1"/>
        </p:nvCxnSpPr>
        <p:spPr>
          <a:xfrm>
            <a:off x="-8631" y="933103"/>
            <a:ext cx="9914630" cy="18000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3000">
                  <a:schemeClr val="accent5">
                    <a:lumMod val="20000"/>
                    <a:lumOff val="8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9E12D822-9B6D-419B-80D2-8938883689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92187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297C9E1-5B1F-4099-A79F-DAA90AAC3F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578600"/>
            <a:ext cx="992187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6209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585948F-6191-4C9A-898F-DB4F45FD4F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51675" y="6365875"/>
            <a:ext cx="2846388" cy="260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kumimoji="1" lang="en-US" altLang="ja-JP" sz="1100"/>
              <a:t>©Will &amp; Style Co.,Ltd  2017 All rights reserved.</a:t>
            </a:r>
            <a:endParaRPr kumimoji="1" lang="ja-JP" altLang="en-US" sz="1100"/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BB7FDD19-A347-4EB4-A1C4-DC5EEDC9883B}"/>
              </a:ext>
            </a:extLst>
          </p:cNvPr>
          <p:cNvCxnSpPr/>
          <p:nvPr userDrawn="1"/>
        </p:nvCxnSpPr>
        <p:spPr>
          <a:xfrm>
            <a:off x="-8631" y="2920206"/>
            <a:ext cx="6841343" cy="0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3000">
                  <a:schemeClr val="accent5">
                    <a:lumMod val="20000"/>
                    <a:lumOff val="8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CDF1035-7828-4152-AE08-D0CC78B18595}"/>
              </a:ext>
            </a:extLst>
          </p:cNvPr>
          <p:cNvCxnSpPr/>
          <p:nvPr userDrawn="1"/>
        </p:nvCxnSpPr>
        <p:spPr>
          <a:xfrm flipH="1">
            <a:off x="18182" y="3791744"/>
            <a:ext cx="9887818" cy="0"/>
          </a:xfrm>
          <a:prstGeom prst="line">
            <a:avLst/>
          </a:prstGeom>
          <a:ln w="63500">
            <a:gradFill flip="none" rotWithShape="1">
              <a:gsLst>
                <a:gs pos="14000">
                  <a:schemeClr val="accent1">
                    <a:lumMod val="7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70000">
                  <a:schemeClr val="accent5">
                    <a:lumMod val="40000"/>
                    <a:lumOff val="60000"/>
                  </a:schemeClr>
                </a:gs>
                <a:gs pos="5000">
                  <a:schemeClr val="tx1">
                    <a:lumMod val="65000"/>
                    <a:lumOff val="35000"/>
                  </a:schemeClr>
                </a:gs>
                <a:gs pos="9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17FBE956-044B-4582-B7B5-8F7F58E5B0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92187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EB7EE24F-D65C-4F5E-9921-BBC529A42D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578600"/>
            <a:ext cx="992187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6882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1FDF65-FD07-4892-9508-F3B30B68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84206-2C7B-4434-85F5-2E9D6D248AAE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D8DBEF-F854-45C2-A3E9-79B996C04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D1C2D0-3DC3-45D7-9D3B-93F8F5492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93001-6757-4A50-A7C2-6223953DD7B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934074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E6AF4E-811B-406B-B99A-8C8913E4A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6A5DB-46A1-4E78-952A-8ADF11EAD3FF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3C1AD6-4742-45DD-8D4D-7975D3FD3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15BC5B-B57D-476E-A836-5E8F46D8C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AD54D-8B2B-4CB8-A9CD-DEB76936202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93029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5BE681E-109A-4035-9270-371C5F200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5B89-C569-4B51-9EE1-2AAE625CEA12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09B2748-4081-4D14-9FFC-5AB059A8E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9232B3D-24BA-483A-B385-83E0A80B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F9EBB-E840-42F4-BA85-6B11D686313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18212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2E716B9-DEB1-465C-A5E7-A2B93870B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0DB32-3060-4022-A792-20AFABC61E56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EA4775D-9F1B-4FD9-87CA-F478B8CEB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F4F45BC-2A91-4E0A-BAFD-99E0A6D2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51451-286C-44B6-AB8A-F49099EA104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37546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F560F8-A454-4651-B37D-46399ACC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A5B4-1BA5-4B42-8212-47C3A10382BA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A62445-76A6-405B-AB63-72A026A0B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B2732F-EFC6-428F-847C-75A185196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046C0-229A-474E-BADC-450EED61E35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89825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6804778-5C98-4C3B-ADB0-549C0A6D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D4104-BD1C-480E-93FF-1D00E714BB8C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56DEF9-3C5C-41C6-A8E8-A4E98F009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9C9CAD-B244-4B31-A38C-46AA7B94C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74714-C7A7-4D31-87A3-6AA85209FDE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8309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8546-C680-48AB-B667-99AF3B8D25A4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91743-BEE3-41AB-B5EE-20B787A2C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9588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63257-AFBC-46FA-B9D7-F12B557B9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3F1B6-7A0F-4A87-ACC2-7E4E6EBF68B2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9C080-7518-47A4-BDB2-247985D6F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032FE-11C2-4437-A6C8-48FCF9E36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6044D-8F32-455C-9BEB-32238A1823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88235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B655D-3CC6-4160-8C34-B7394EC45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F922A-8B34-4490-A3F0-88044935AC6E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7BFC4-021F-4BE9-8F5C-E2F97D007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2A0B7-C873-4D85-B250-6D8A79E24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0730F-BFD7-4ABF-B13E-DDFA0B77335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498013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4">
            <a:extLst>
              <a:ext uri="{FF2B5EF4-FFF2-40B4-BE49-F238E27FC236}">
                <a16:creationId xmlns:a16="http://schemas.microsoft.com/office/drawing/2014/main" id="{93A5EC1E-6AC8-482B-9C3A-68995E4810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73750" y="6613525"/>
            <a:ext cx="3783013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17488" indent="-217488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1pPr>
            <a:lvl2pPr marL="742950" indent="-28575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2pPr>
            <a:lvl3pPr marL="11430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3pPr>
            <a:lvl4pPr marL="16002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4pPr>
            <a:lvl5pPr marL="20574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altLang="ja-JP" sz="1000">
                <a:solidFill>
                  <a:srgbClr val="000066"/>
                </a:solidFill>
                <a:ea typeface="ＭＳ Ｐゴシック" pitchFamily="50" charset="-128"/>
              </a:rPr>
              <a:t>© Will &amp; Style Co., Ltd  2007  All rights reserved.</a:t>
            </a:r>
          </a:p>
        </p:txBody>
      </p:sp>
      <p:sp>
        <p:nvSpPr>
          <p:cNvPr id="3" name="Text Box 44">
            <a:extLst>
              <a:ext uri="{FF2B5EF4-FFF2-40B4-BE49-F238E27FC236}">
                <a16:creationId xmlns:a16="http://schemas.microsoft.com/office/drawing/2014/main" id="{70D62ED0-4972-4C59-8214-BD4D3B5652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7475" y="6613525"/>
            <a:ext cx="3783013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17488" indent="-217488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1pPr>
            <a:lvl2pPr marL="742950" indent="-28575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2pPr>
            <a:lvl3pPr marL="11430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3pPr>
            <a:lvl4pPr marL="16002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4pPr>
            <a:lvl5pPr marL="20574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altLang="ja-JP" sz="1000">
                <a:solidFill>
                  <a:srgbClr val="000066"/>
                </a:solidFill>
                <a:ea typeface="ＭＳ Ｐゴシック" pitchFamily="50" charset="-128"/>
              </a:rPr>
              <a:t>© CAREER AND BRIDGE, Inc 2007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040835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0109665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67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2157023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6807573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228417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22790056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5025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2" y="273117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5852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C8546-C680-48AB-B667-99AF3B8D25A4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91743-BEE3-41AB-B5EE-20B787A2C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242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11" name="Text Box 44">
            <a:extLst>
              <a:ext uri="{FF2B5EF4-FFF2-40B4-BE49-F238E27FC236}">
                <a16:creationId xmlns:a16="http://schemas.microsoft.com/office/drawing/2014/main" id="{C25B9204-8D62-0506-AB2D-5D28B3F33F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27725" y="6613525"/>
            <a:ext cx="3784600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17488" indent="-217488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1pPr>
            <a:lvl2pPr marL="742950" indent="-28575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2pPr>
            <a:lvl3pPr marL="11430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3pPr>
            <a:lvl4pPr marL="16002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4pPr>
            <a:lvl5pPr marL="20574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9pPr>
          </a:lstStyle>
          <a:p>
            <a:pPr algn="r" eaLnBrk="1" hangingPunct="1">
              <a:defRPr/>
            </a:pPr>
            <a:r>
              <a:rPr kumimoji="0" lang="en-US" altLang="ja-JP" sz="1000" dirty="0">
                <a:solidFill>
                  <a:srgbClr val="000066"/>
                </a:solidFill>
                <a:ea typeface="ＭＳ Ｐゴシック" pitchFamily="50" charset="-128"/>
              </a:rPr>
              <a:t>© Will &amp; Style Co., Ltd  2019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8489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7" r:id="rId1"/>
    <p:sldLayoutId id="2147484708" r:id="rId2"/>
    <p:sldLayoutId id="2147484709" r:id="rId3"/>
    <p:sldLayoutId id="2147484710" r:id="rId4"/>
    <p:sldLayoutId id="2147484711" r:id="rId5"/>
    <p:sldLayoutId id="2147484712" r:id="rId6"/>
    <p:sldLayoutId id="2147484713" r:id="rId7"/>
    <p:sldLayoutId id="2147484714" r:id="rId8"/>
    <p:sldLayoutId id="2147484715" r:id="rId9"/>
    <p:sldLayoutId id="2147484716" r:id="rId10"/>
    <p:sldLayoutId id="21474847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D6D9BAF9-AB7E-3B70-B025-03FB17C944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88FA00B9-5A38-5555-A361-E2B81947F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7E2EB-4211-A27B-3B57-5DD5BFEA30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1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58C248-D9C8-4624-BCE0-D8D5B9A91920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BF4DA-A107-C4E6-0381-B6F3E0E36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1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3CF6F-BD99-535F-5E76-DF4828C39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1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561EDEF-1637-4868-A3B8-CEECF39ABEC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550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5" r:id="rId1"/>
    <p:sldLayoutId id="2147484756" r:id="rId2"/>
    <p:sldLayoutId id="2147484757" r:id="rId3"/>
    <p:sldLayoutId id="2147484758" r:id="rId4"/>
    <p:sldLayoutId id="2147484759" r:id="rId5"/>
    <p:sldLayoutId id="2147484760" r:id="rId6"/>
    <p:sldLayoutId id="2147484761" r:id="rId7"/>
    <p:sldLayoutId id="2147484762" r:id="rId8"/>
    <p:sldLayoutId id="2147484763" r:id="rId9"/>
    <p:sldLayoutId id="2147484764" r:id="rId10"/>
    <p:sldLayoutId id="214748476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11" name="Text Box 44">
            <a:extLst>
              <a:ext uri="{FF2B5EF4-FFF2-40B4-BE49-F238E27FC236}">
                <a16:creationId xmlns:a16="http://schemas.microsoft.com/office/drawing/2014/main" id="{5B468EAB-8486-4997-5E0A-8EF616DDFB1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27725" y="6613525"/>
            <a:ext cx="3784600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17488" indent="-217488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1pPr>
            <a:lvl2pPr marL="742950" indent="-28575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2pPr>
            <a:lvl3pPr marL="11430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3pPr>
            <a:lvl4pPr marL="16002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4pPr>
            <a:lvl5pPr marL="20574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altLang="ja-JP" sz="1000" dirty="0">
                <a:solidFill>
                  <a:srgbClr val="000066"/>
                </a:solidFill>
                <a:ea typeface="ＭＳ Ｐゴシック" pitchFamily="50" charset="-128"/>
              </a:rPr>
              <a:t>© Will &amp; Style Co., Ltd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2729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7" r:id="rId1"/>
    <p:sldLayoutId id="2147484768" r:id="rId2"/>
    <p:sldLayoutId id="2147484769" r:id="rId3"/>
    <p:sldLayoutId id="2147484770" r:id="rId4"/>
    <p:sldLayoutId id="2147484771" r:id="rId5"/>
    <p:sldLayoutId id="2147484772" r:id="rId6"/>
    <p:sldLayoutId id="2147484773" r:id="rId7"/>
    <p:sldLayoutId id="2147484774" r:id="rId8"/>
    <p:sldLayoutId id="2147484775" r:id="rId9"/>
    <p:sldLayoutId id="2147484776" r:id="rId10"/>
    <p:sldLayoutId id="21474847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>
            <a:extLst>
              <a:ext uri="{FF2B5EF4-FFF2-40B4-BE49-F238E27FC236}">
                <a16:creationId xmlns:a16="http://schemas.microsoft.com/office/drawing/2014/main" id="{37B96459-A1CC-32C5-13DA-9CAD3986C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B3E407D1-37AF-0A4F-90FB-62955DBF8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E65DA-6E7D-835C-C343-4CFA9707B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1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FDAFCC-A8E6-4671-93D4-26DBA0EF35DA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6F2D8-0BC7-CF09-DB7B-D02E52429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1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83467-BB47-251C-3120-02510AED9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1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F11A8A2-3DFE-4575-AD76-782D1270EB7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5303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  <p:sldLayoutId id="2147484781" r:id="rId2"/>
    <p:sldLayoutId id="2147484782" r:id="rId3"/>
    <p:sldLayoutId id="2147484783" r:id="rId4"/>
    <p:sldLayoutId id="2147484784" r:id="rId5"/>
    <p:sldLayoutId id="2147484785" r:id="rId6"/>
    <p:sldLayoutId id="2147484786" r:id="rId7"/>
    <p:sldLayoutId id="2147484787" r:id="rId8"/>
    <p:sldLayoutId id="2147484788" r:id="rId9"/>
    <p:sldLayoutId id="2147484789" r:id="rId10"/>
    <p:sldLayoutId id="214748479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C8546-C680-48AB-B667-99AF3B8D25A4}" type="datetimeFigureOut">
              <a:rPr kumimoji="1" lang="ja-JP" altLang="en-US" smtClean="0"/>
              <a:t>2023/2/25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91743-BEE3-41AB-B5EE-20B787A2CE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62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11" name="Text Box 44">
            <a:extLst>
              <a:ext uri="{FF2B5EF4-FFF2-40B4-BE49-F238E27FC236}">
                <a16:creationId xmlns:a16="http://schemas.microsoft.com/office/drawing/2014/main" id="{F3D88D9D-69FF-46AF-8C27-89AB98D4FA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927725" y="6613525"/>
            <a:ext cx="3784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17488" indent="-217488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1pPr>
            <a:lvl2pPr marL="742950" indent="-28575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2pPr>
            <a:lvl3pPr marL="11430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3pPr>
            <a:lvl4pPr marL="16002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4pPr>
            <a:lvl5pPr marL="2057400" indent="-228600" eaLnBrk="0" hangingPunct="0"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bg1"/>
                </a:solidFill>
                <a:latin typeface="Times New Roman" pitchFamily="18" charset="0"/>
                <a:ea typeface="HGS創英角ﾎﾟｯﾌﾟ体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defRPr/>
            </a:pPr>
            <a:r>
              <a:rPr kumimoji="0" lang="en-US" altLang="ja-JP" sz="1000" dirty="0">
                <a:solidFill>
                  <a:srgbClr val="000066"/>
                </a:solidFill>
                <a:ea typeface="ＭＳ Ｐゴシック" pitchFamily="50" charset="-128"/>
              </a:rPr>
              <a:t>© Will &amp; Style Co., Ltd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8268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7AF24819-5155-4F76-96A1-7499D2E2D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0D9A232A-8F74-4FA1-93A7-5BC222C990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10539-3664-4922-8C65-EE0683B73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1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69AE25B-6AF6-478B-826B-51FAA25A2B5E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8E8CD-6998-4A50-9654-E1B936021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1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1A5D3-125E-4FDB-897C-CBB04800A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A9FB3B-5846-4C7D-B101-793E8B6448E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83975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5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3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  <p:sldLayoutId id="2147484435" r:id="rId12"/>
    <p:sldLayoutId id="21474844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65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B1B75B5F-8180-49AC-AC0C-2E8FCB3A0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312EC07E-45E0-4645-AE3B-7071B08FD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398E9-0D54-474E-BC48-1BB8E8DF0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1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DD7393-38E6-4674-A105-78C1009B4721}" type="datetimeFigureOut">
              <a:rPr lang="ja-JP" altLang="en-US"/>
              <a:pPr>
                <a:defRPr/>
              </a:pPr>
              <a:t>2023/2/25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01FA0-FC72-4668-9D91-91DE53245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1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6AED4-8426-49C5-9DF8-DBDDC7AA4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1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98BD0A6-3044-49E3-9456-D26E9792CDC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992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84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3" r:id="rId1"/>
    <p:sldLayoutId id="2147484564" r:id="rId2"/>
    <p:sldLayoutId id="2147484565" r:id="rId3"/>
    <p:sldLayoutId id="2147484566" r:id="rId4"/>
    <p:sldLayoutId id="2147484567" r:id="rId5"/>
    <p:sldLayoutId id="2147484568" r:id="rId6"/>
    <p:sldLayoutId id="2147484569" r:id="rId7"/>
    <p:sldLayoutId id="2147484570" r:id="rId8"/>
    <p:sldLayoutId id="2147484571" r:id="rId9"/>
    <p:sldLayoutId id="2147484572" r:id="rId10"/>
    <p:sldLayoutId id="21474845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HG丸ｺﾞｼｯｸM-PRO" pitchFamily="50" charset="-128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49132" y="5366190"/>
            <a:ext cx="9235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株式会社ウィルアンドスタイル　：　超実践　キャリア講師養成講座　：　模擬登壇トレーニングのご案内</a:t>
            </a:r>
          </a:p>
        </p:txBody>
      </p:sp>
      <p:sp>
        <p:nvSpPr>
          <p:cNvPr id="5" name="テキスト ボックス 2">
            <a:extLst>
              <a:ext uri="{FF2B5EF4-FFF2-40B4-BE49-F238E27FC236}">
                <a16:creationId xmlns:a16="http://schemas.microsoft.com/office/drawing/2014/main" id="{AA73C90F-0865-47A8-B457-368A529D0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554" y="1069975"/>
            <a:ext cx="2195102" cy="2769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2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企業研修登壇コース</a:t>
            </a:r>
            <a:endParaRPr lang="en-US" altLang="ja-JP" sz="12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9E9A8D0-F55D-4E18-AED3-35934EBF4C4F}"/>
              </a:ext>
            </a:extLst>
          </p:cNvPr>
          <p:cNvSpPr txBox="1"/>
          <p:nvPr/>
        </p:nvSpPr>
        <p:spPr>
          <a:xfrm>
            <a:off x="335279" y="1069975"/>
            <a:ext cx="3322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16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16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　　対職場</a:t>
            </a:r>
          </a:p>
        </p:txBody>
      </p:sp>
    </p:spTree>
    <p:extLst>
      <p:ext uri="{BB962C8B-B14F-4D97-AF65-F5344CB8AC3E}">
        <p14:creationId xmlns:p14="http://schemas.microsoft.com/office/powerpoint/2010/main" val="2869852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FE4770D-B53B-728F-5031-8095F1197C67}"/>
              </a:ext>
            </a:extLst>
          </p:cNvPr>
          <p:cNvSpPr/>
          <p:nvPr/>
        </p:nvSpPr>
        <p:spPr>
          <a:xfrm>
            <a:off x="-9525" y="209550"/>
            <a:ext cx="9915525" cy="766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/>
                <a:cs typeface="+mn-cs"/>
              </a:rPr>
              <a:t>【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/>
                <a:cs typeface="+mn-cs"/>
              </a:rPr>
              <a:t>　</a:t>
            </a:r>
            <a:r>
              <a:rPr kumimoji="1" lang="ja-JP" altLang="en-US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/>
              </a:rPr>
              <a:t>重要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/>
                <a:cs typeface="+mn-cs"/>
              </a:rPr>
              <a:t>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/>
                <a:cs typeface="+mn-cs"/>
              </a:rPr>
              <a:t>】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/>
                <a:cs typeface="+mn-cs"/>
              </a:rPr>
              <a:t>　</a:t>
            </a:r>
            <a:r>
              <a:rPr kumimoji="1" lang="ja-JP" altLang="en-US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/>
              </a:rPr>
              <a:t>自己</a:t>
            </a:r>
            <a:r>
              <a:rPr kumimoji="1" lang="en-US" altLang="ja-JP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/>
              </a:rPr>
              <a:t>/</a:t>
            </a:r>
            <a:r>
              <a:rPr kumimoji="1" lang="ja-JP" altLang="en-US" b="1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/>
              </a:rPr>
              <a:t>自社の存在定義から問題を捉える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/>
                <a:cs typeface="+mn-cs"/>
              </a:rPr>
              <a:t>　　　</a:t>
            </a:r>
            <a:endParaRPr kumimoji="0" lang="ja-JP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0ED9655-4083-332E-8DF0-43657EC05632}"/>
              </a:ext>
            </a:extLst>
          </p:cNvPr>
          <p:cNvCxnSpPr/>
          <p:nvPr/>
        </p:nvCxnSpPr>
        <p:spPr bwMode="auto">
          <a:xfrm>
            <a:off x="207963" y="2730500"/>
            <a:ext cx="943292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18468B5-129F-993A-95CC-E3B1EBFC0BA3}"/>
              </a:ext>
            </a:extLst>
          </p:cNvPr>
          <p:cNvCxnSpPr/>
          <p:nvPr/>
        </p:nvCxnSpPr>
        <p:spPr bwMode="auto">
          <a:xfrm>
            <a:off x="217488" y="4386263"/>
            <a:ext cx="943292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CD59ABC-3999-F618-3C80-E94DA59C578C}"/>
              </a:ext>
            </a:extLst>
          </p:cNvPr>
          <p:cNvSpPr/>
          <p:nvPr/>
        </p:nvSpPr>
        <p:spPr bwMode="auto">
          <a:xfrm>
            <a:off x="4297363" y="4518025"/>
            <a:ext cx="1503362" cy="1387475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≪ 行動規範 ≫</a:t>
            </a:r>
            <a:endParaRPr kumimoji="0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機能価値</a:t>
            </a:r>
            <a:endParaRPr kumimoji="0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10000"/>
              </a:spcAft>
              <a:buClr>
                <a:srgbClr val="B2B2B2"/>
              </a:buClr>
              <a:buSzPct val="80000"/>
              <a:buFontTx/>
              <a:buNone/>
              <a:tabLst/>
              <a:defRPr/>
            </a:pPr>
            <a:r>
              <a:rPr kumimoji="0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( </a:t>
            </a: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役割分担・問題解決</a:t>
            </a:r>
            <a:r>
              <a:rPr kumimoji="0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 )</a:t>
            </a: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10000"/>
              </a:spcAft>
              <a:buClr>
                <a:srgbClr val="B2B2B2"/>
              </a:buClr>
              <a:buSzPct val="80000"/>
              <a:buFontTx/>
              <a:buNone/>
              <a:tabLst/>
              <a:defRPr/>
            </a:pP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「 </a:t>
            </a:r>
            <a:r>
              <a:rPr kumimoji="0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How </a:t>
            </a: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」</a:t>
            </a:r>
            <a:endParaRPr kumimoji="0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Tx/>
              <a:buNone/>
              <a:tabLst/>
              <a:defRPr/>
            </a:pP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どう実現？それはどのよう</a:t>
            </a: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Tx/>
              <a:buNone/>
              <a:tabLst/>
              <a:defRPr/>
            </a:pP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な方法</a:t>
            </a:r>
            <a:r>
              <a:rPr kumimoji="0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/</a:t>
            </a: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行動で達成する？</a:t>
            </a:r>
            <a:endParaRPr kumimoji="0" lang="ja-JP" altLang="en-US" sz="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603ADFB-717E-12AA-6835-7C6E5805C650}"/>
              </a:ext>
            </a:extLst>
          </p:cNvPr>
          <p:cNvSpPr/>
          <p:nvPr/>
        </p:nvSpPr>
        <p:spPr bwMode="auto">
          <a:xfrm>
            <a:off x="4297363" y="2862263"/>
            <a:ext cx="1503362" cy="1387475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≪ 使命感 ≫</a:t>
            </a:r>
            <a:endParaRPr kumimoji="0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提供価値</a:t>
            </a:r>
            <a:endParaRPr kumimoji="0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10000"/>
              </a:spcAft>
              <a:buClr>
                <a:srgbClr val="B2B2B2"/>
              </a:buClr>
              <a:buSzPct val="80000"/>
              <a:buFontTx/>
              <a:buNone/>
              <a:tabLst/>
              <a:defRPr/>
            </a:pPr>
            <a:r>
              <a:rPr kumimoji="0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(</a:t>
            </a: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 経営計画・商品役務 </a:t>
            </a:r>
            <a:r>
              <a:rPr kumimoji="0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)</a:t>
            </a: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10000"/>
              </a:spcAft>
              <a:buClr>
                <a:srgbClr val="B2B2B2"/>
              </a:buClr>
              <a:buSzPct val="80000"/>
              <a:buFontTx/>
              <a:buNone/>
              <a:tabLst/>
              <a:defRPr/>
            </a:pP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「 </a:t>
            </a:r>
            <a:r>
              <a:rPr kumimoji="0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What </a:t>
            </a: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」</a:t>
            </a:r>
            <a:endParaRPr kumimoji="0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Tx/>
              <a:buNone/>
              <a:tabLst/>
              <a:defRPr/>
            </a:pP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何が目標？それにはどの</a:t>
            </a: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Tx/>
              <a:buNone/>
              <a:tabLst/>
              <a:defRPr/>
            </a:pPr>
            <a:r>
              <a:rPr kumimoji="0" lang="ja-JP" alt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ような</a:t>
            </a: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組織</a:t>
            </a:r>
            <a:r>
              <a:rPr kumimoji="0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/</a:t>
            </a: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人物が必要？</a:t>
            </a:r>
            <a:endParaRPr kumimoji="0" lang="ja-JP" altLang="en-US" sz="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BEA5025-37F8-C6C2-7957-8E0D8B2D0EA8}"/>
              </a:ext>
            </a:extLst>
          </p:cNvPr>
          <p:cNvSpPr/>
          <p:nvPr/>
        </p:nvSpPr>
        <p:spPr bwMode="auto">
          <a:xfrm>
            <a:off x="4294188" y="1204913"/>
            <a:ext cx="1503362" cy="1389062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≪ 世界観 ≫</a:t>
            </a:r>
            <a:endParaRPr kumimoji="0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ja-JP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存在価値</a:t>
            </a:r>
            <a:endParaRPr kumimoji="0" lang="en-US" altLang="ja-JP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10000"/>
              </a:spcAft>
              <a:buClr>
                <a:srgbClr val="B2B2B2"/>
              </a:buClr>
              <a:buSzPct val="80000"/>
              <a:buFontTx/>
              <a:buNone/>
              <a:tabLst/>
              <a:defRPr/>
            </a:pPr>
            <a:r>
              <a:rPr kumimoji="0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( </a:t>
            </a: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設立趣旨・会社理念</a:t>
            </a:r>
            <a:r>
              <a:rPr kumimoji="0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 )</a:t>
            </a: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10000"/>
              </a:spcAft>
              <a:buClr>
                <a:srgbClr val="B2B2B2"/>
              </a:buClr>
              <a:buSzPct val="80000"/>
              <a:buFontTx/>
              <a:buNone/>
              <a:tabLst/>
              <a:defRPr/>
            </a:pP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「 </a:t>
            </a:r>
            <a:r>
              <a:rPr kumimoji="0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Why </a:t>
            </a: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」</a:t>
            </a:r>
            <a:endParaRPr kumimoji="0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なぜ存在？そしてどのよう</a:t>
            </a: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buNone/>
              <a:tabLst/>
              <a:defRPr/>
            </a:pP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な世界</a:t>
            </a:r>
            <a:r>
              <a:rPr kumimoji="0" lang="en-US" altLang="ja-JP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/</a:t>
            </a:r>
            <a:r>
              <a:rPr kumimoji="0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anose="020B0600070205080204" pitchFamily="50" charset="-128"/>
                <a:cs typeface="+mn-cs"/>
              </a:rPr>
              <a:t>社会を実現する？</a:t>
            </a:r>
            <a:endParaRPr kumimoji="0" lang="en-US" altLang="ja-JP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乗算記号 7">
            <a:extLst>
              <a:ext uri="{FF2B5EF4-FFF2-40B4-BE49-F238E27FC236}">
                <a16:creationId xmlns:a16="http://schemas.microsoft.com/office/drawing/2014/main" id="{541E56DE-AD52-1CBF-7BA6-CAEC4E114DA7}"/>
              </a:ext>
            </a:extLst>
          </p:cNvPr>
          <p:cNvSpPr/>
          <p:nvPr/>
        </p:nvSpPr>
        <p:spPr bwMode="auto">
          <a:xfrm>
            <a:off x="4900613" y="2570163"/>
            <a:ext cx="290512" cy="303212"/>
          </a:xfrm>
          <a:prstGeom prst="mathMultiply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buNone/>
              <a:tabLst/>
              <a:defRPr/>
            </a:pPr>
            <a:endParaRPr kumimoji="0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乗算記号 8">
            <a:extLst>
              <a:ext uri="{FF2B5EF4-FFF2-40B4-BE49-F238E27FC236}">
                <a16:creationId xmlns:a16="http://schemas.microsoft.com/office/drawing/2014/main" id="{DC1C9ACF-28A7-93E7-0702-338A1B5D8DB9}"/>
              </a:ext>
            </a:extLst>
          </p:cNvPr>
          <p:cNvSpPr/>
          <p:nvPr/>
        </p:nvSpPr>
        <p:spPr bwMode="auto">
          <a:xfrm>
            <a:off x="4900613" y="4235450"/>
            <a:ext cx="292100" cy="303213"/>
          </a:xfrm>
          <a:prstGeom prst="mathMultiply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buNone/>
              <a:tabLst/>
              <a:defRPr/>
            </a:pPr>
            <a:endParaRPr kumimoji="0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フリーフォーム: 図形 27">
            <a:extLst>
              <a:ext uri="{FF2B5EF4-FFF2-40B4-BE49-F238E27FC236}">
                <a16:creationId xmlns:a16="http://schemas.microsoft.com/office/drawing/2014/main" id="{6E2899B5-D1F8-C56E-47B9-52B56A355405}"/>
              </a:ext>
            </a:extLst>
          </p:cNvPr>
          <p:cNvSpPr>
            <a:spLocks/>
          </p:cNvSpPr>
          <p:nvPr/>
        </p:nvSpPr>
        <p:spPr bwMode="auto">
          <a:xfrm>
            <a:off x="6426200" y="4713288"/>
            <a:ext cx="2640013" cy="1138237"/>
          </a:xfrm>
          <a:custGeom>
            <a:avLst/>
            <a:gdLst>
              <a:gd name="T0" fmla="*/ 11369 w 2928202"/>
              <a:gd name="T1" fmla="*/ 1099905 h 1138299"/>
              <a:gd name="T2" fmla="*/ 11369 w 2928202"/>
              <a:gd name="T3" fmla="*/ 1029606 h 1138299"/>
              <a:gd name="T4" fmla="*/ 129519 w 2928202"/>
              <a:gd name="T5" fmla="*/ 186005 h 1138299"/>
              <a:gd name="T6" fmla="*/ 256109 w 2928202"/>
              <a:gd name="T7" fmla="*/ 1091122 h 1138299"/>
              <a:gd name="T8" fmla="*/ 371444 w 2928202"/>
              <a:gd name="T9" fmla="*/ 36615 h 1138299"/>
              <a:gd name="T10" fmla="*/ 523351 w 2928202"/>
              <a:gd name="T11" fmla="*/ 1099905 h 1138299"/>
              <a:gd name="T12" fmla="*/ 647128 w 2928202"/>
              <a:gd name="T13" fmla="*/ 10248 h 1138299"/>
              <a:gd name="T14" fmla="*/ 776530 w 2928202"/>
              <a:gd name="T15" fmla="*/ 1047181 h 1138299"/>
              <a:gd name="T16" fmla="*/ 880615 w 2928202"/>
              <a:gd name="T17" fmla="*/ 27823 h 1138299"/>
              <a:gd name="T18" fmla="*/ 936877 w 2928202"/>
              <a:gd name="T19" fmla="*/ 388118 h 11382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928202" h="1138299">
                <a:moveTo>
                  <a:pt x="35533" y="1100505"/>
                </a:moveTo>
                <a:cubicBezTo>
                  <a:pt x="4760" y="1141535"/>
                  <a:pt x="-26013" y="1182566"/>
                  <a:pt x="35533" y="1030166"/>
                </a:cubicBezTo>
                <a:cubicBezTo>
                  <a:pt x="97079" y="877766"/>
                  <a:pt x="277322" y="175847"/>
                  <a:pt x="404810" y="186105"/>
                </a:cubicBezTo>
                <a:cubicBezTo>
                  <a:pt x="532299" y="196363"/>
                  <a:pt x="674441" y="1116624"/>
                  <a:pt x="800464" y="1091712"/>
                </a:cubicBezTo>
                <a:cubicBezTo>
                  <a:pt x="926487" y="1066800"/>
                  <a:pt x="1021738" y="35170"/>
                  <a:pt x="1160949" y="36635"/>
                </a:cubicBezTo>
                <a:cubicBezTo>
                  <a:pt x="1300160" y="38100"/>
                  <a:pt x="1492125" y="1104901"/>
                  <a:pt x="1635733" y="1100505"/>
                </a:cubicBezTo>
                <a:cubicBezTo>
                  <a:pt x="1779341" y="1096109"/>
                  <a:pt x="1890710" y="19050"/>
                  <a:pt x="2022595" y="10258"/>
                </a:cubicBezTo>
                <a:cubicBezTo>
                  <a:pt x="2154480" y="1466"/>
                  <a:pt x="2305414" y="1044820"/>
                  <a:pt x="2427041" y="1047751"/>
                </a:cubicBezTo>
                <a:cubicBezTo>
                  <a:pt x="2548668" y="1050682"/>
                  <a:pt x="2668829" y="137747"/>
                  <a:pt x="2752356" y="27843"/>
                </a:cubicBezTo>
                <a:cubicBezTo>
                  <a:pt x="2835883" y="-82061"/>
                  <a:pt x="2882042" y="153133"/>
                  <a:pt x="2928202" y="388328"/>
                </a:cubicBezTo>
              </a:path>
            </a:pathLst>
          </a:cu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00" b="1" i="0" u="none" strike="noStrike" kern="120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C17E915D-589C-919A-3B7B-64F6DA127591}"/>
              </a:ext>
            </a:extLst>
          </p:cNvPr>
          <p:cNvSpPr/>
          <p:nvPr/>
        </p:nvSpPr>
        <p:spPr bwMode="auto">
          <a:xfrm>
            <a:off x="6416675" y="3473450"/>
            <a:ext cx="2640013" cy="531813"/>
          </a:xfrm>
          <a:custGeom>
            <a:avLst/>
            <a:gdLst>
              <a:gd name="connsiteX0" fmla="*/ 35533 w 2928202"/>
              <a:gd name="connsiteY0" fmla="*/ 1100505 h 1138299"/>
              <a:gd name="connsiteX1" fmla="*/ 35533 w 2928202"/>
              <a:gd name="connsiteY1" fmla="*/ 1030166 h 1138299"/>
              <a:gd name="connsiteX2" fmla="*/ 404810 w 2928202"/>
              <a:gd name="connsiteY2" fmla="*/ 186105 h 1138299"/>
              <a:gd name="connsiteX3" fmla="*/ 800464 w 2928202"/>
              <a:gd name="connsiteY3" fmla="*/ 1091712 h 1138299"/>
              <a:gd name="connsiteX4" fmla="*/ 1160949 w 2928202"/>
              <a:gd name="connsiteY4" fmla="*/ 36635 h 1138299"/>
              <a:gd name="connsiteX5" fmla="*/ 1635733 w 2928202"/>
              <a:gd name="connsiteY5" fmla="*/ 1100505 h 1138299"/>
              <a:gd name="connsiteX6" fmla="*/ 2022595 w 2928202"/>
              <a:gd name="connsiteY6" fmla="*/ 10258 h 1138299"/>
              <a:gd name="connsiteX7" fmla="*/ 2427041 w 2928202"/>
              <a:gd name="connsiteY7" fmla="*/ 1047751 h 1138299"/>
              <a:gd name="connsiteX8" fmla="*/ 2752356 w 2928202"/>
              <a:gd name="connsiteY8" fmla="*/ 27843 h 1138299"/>
              <a:gd name="connsiteX9" fmla="*/ 2928202 w 2928202"/>
              <a:gd name="connsiteY9" fmla="*/ 388328 h 113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8202" h="1138299">
                <a:moveTo>
                  <a:pt x="35533" y="1100505"/>
                </a:moveTo>
                <a:cubicBezTo>
                  <a:pt x="4760" y="1141535"/>
                  <a:pt x="-26013" y="1182566"/>
                  <a:pt x="35533" y="1030166"/>
                </a:cubicBezTo>
                <a:cubicBezTo>
                  <a:pt x="97079" y="877766"/>
                  <a:pt x="277322" y="175847"/>
                  <a:pt x="404810" y="186105"/>
                </a:cubicBezTo>
                <a:cubicBezTo>
                  <a:pt x="532299" y="196363"/>
                  <a:pt x="674441" y="1116624"/>
                  <a:pt x="800464" y="1091712"/>
                </a:cubicBezTo>
                <a:cubicBezTo>
                  <a:pt x="926487" y="1066800"/>
                  <a:pt x="1021738" y="35170"/>
                  <a:pt x="1160949" y="36635"/>
                </a:cubicBezTo>
                <a:cubicBezTo>
                  <a:pt x="1300160" y="38100"/>
                  <a:pt x="1492125" y="1104901"/>
                  <a:pt x="1635733" y="1100505"/>
                </a:cubicBezTo>
                <a:cubicBezTo>
                  <a:pt x="1779341" y="1096109"/>
                  <a:pt x="1890710" y="19050"/>
                  <a:pt x="2022595" y="10258"/>
                </a:cubicBezTo>
                <a:cubicBezTo>
                  <a:pt x="2154480" y="1466"/>
                  <a:pt x="2305414" y="1044820"/>
                  <a:pt x="2427041" y="1047751"/>
                </a:cubicBezTo>
                <a:cubicBezTo>
                  <a:pt x="2548668" y="1050682"/>
                  <a:pt x="2668829" y="137747"/>
                  <a:pt x="2752356" y="27843"/>
                </a:cubicBezTo>
                <a:cubicBezTo>
                  <a:pt x="2835883" y="-82061"/>
                  <a:pt x="2882042" y="153133"/>
                  <a:pt x="2928202" y="388328"/>
                </a:cubicBezTo>
              </a:path>
            </a:pathLst>
          </a:custGeom>
          <a:noFill/>
          <a:ln w="9525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buNone/>
              <a:tabLst/>
              <a:defRPr/>
            </a:pPr>
            <a:endParaRPr kumimoji="0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矢印: ストライプ 11">
            <a:extLst>
              <a:ext uri="{FF2B5EF4-FFF2-40B4-BE49-F238E27FC236}">
                <a16:creationId xmlns:a16="http://schemas.microsoft.com/office/drawing/2014/main" id="{076526CC-5A02-9217-E2A9-53733F2D612D}"/>
              </a:ext>
            </a:extLst>
          </p:cNvPr>
          <p:cNvSpPr/>
          <p:nvPr/>
        </p:nvSpPr>
        <p:spPr bwMode="auto">
          <a:xfrm rot="16200000">
            <a:off x="524669" y="4018757"/>
            <a:ext cx="3213100" cy="366712"/>
          </a:xfrm>
          <a:prstGeom prst="striped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buNone/>
              <a:tabLst/>
              <a:defRPr/>
            </a:pPr>
            <a:endParaRPr kumimoji="0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Oval 10">
            <a:extLst>
              <a:ext uri="{FF2B5EF4-FFF2-40B4-BE49-F238E27FC236}">
                <a16:creationId xmlns:a16="http://schemas.microsoft.com/office/drawing/2014/main" id="{1BC5E088-C2CF-6386-8489-CAEABA584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4467225"/>
            <a:ext cx="1393825" cy="2587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0055D2"/>
            </a:solidFill>
            <a:round/>
            <a:headEnd/>
            <a:tailEnd/>
          </a:ln>
        </p:spPr>
        <p:txBody>
          <a:bodyPr wrap="none" lIns="89629" tIns="44815" rIns="89629" bIns="44815" anchor="ctr"/>
          <a:lstStyle>
            <a:lvl1pPr defTabSz="89693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89693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89693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89693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89693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8969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ja-JP" sz="1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Goal = </a:t>
            </a:r>
            <a:r>
              <a:rPr kumimoji="0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手段</a:t>
            </a:r>
            <a:r>
              <a:rPr kumimoji="0" lang="en-US" altLang="ja-JP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0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③</a:t>
            </a:r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9A32485E-F4E3-6CFA-15FB-3FDBAAAA0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638" y="5280025"/>
            <a:ext cx="1393825" cy="2587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0055D2"/>
            </a:solidFill>
            <a:round/>
            <a:headEnd/>
            <a:tailEnd/>
          </a:ln>
        </p:spPr>
        <p:txBody>
          <a:bodyPr wrap="none" lIns="89629" tIns="44815" rIns="89629" bIns="44815" anchor="ctr"/>
          <a:lstStyle>
            <a:lvl1pPr defTabSz="89693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89693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89693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89693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89693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8969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ja-JP" sz="1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Goal = </a:t>
            </a:r>
            <a:r>
              <a:rPr kumimoji="0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手段</a:t>
            </a:r>
            <a:r>
              <a:rPr kumimoji="0" lang="en-US" altLang="ja-JP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0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①</a:t>
            </a:r>
            <a:endParaRPr kumimoji="0" lang="en-US" altLang="ja-JP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5" name="直線コネクタ 5">
            <a:extLst>
              <a:ext uri="{FF2B5EF4-FFF2-40B4-BE49-F238E27FC236}">
                <a16:creationId xmlns:a16="http://schemas.microsoft.com/office/drawing/2014/main" id="{B1BAD88B-09D4-209C-136A-00E41481F695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52413" y="1990725"/>
            <a:ext cx="1138237" cy="36306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線コネクタ 50">
            <a:extLst>
              <a:ext uri="{FF2B5EF4-FFF2-40B4-BE49-F238E27FC236}">
                <a16:creationId xmlns:a16="http://schemas.microsoft.com/office/drawing/2014/main" id="{F5D8BA41-FA99-54FE-E35D-824DE1DDB18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35275" y="2017713"/>
            <a:ext cx="1187450" cy="36036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9">
            <a:extLst>
              <a:ext uri="{FF2B5EF4-FFF2-40B4-BE49-F238E27FC236}">
                <a16:creationId xmlns:a16="http://schemas.microsoft.com/office/drawing/2014/main" id="{D80DE1ED-6779-72B8-E3BE-8D5FD87BE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1458913"/>
            <a:ext cx="3540125" cy="10001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FFC000"/>
            </a:solidFill>
            <a:round/>
            <a:headEnd/>
            <a:tailEnd/>
          </a:ln>
        </p:spPr>
        <p:txBody>
          <a:bodyPr wrap="none" lIns="89629" tIns="44815" rIns="89629" bIns="44815" anchor="ctr"/>
          <a:lstStyle>
            <a:lvl1pPr defTabSz="89693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89693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89693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89693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89693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8969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Outcome = </a:t>
            </a:r>
            <a:r>
              <a:rPr kumimoji="0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大目的</a:t>
            </a: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89693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価値創造</a:t>
            </a: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8969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世界実現</a:t>
            </a:r>
          </a:p>
        </p:txBody>
      </p:sp>
      <p:sp>
        <p:nvSpPr>
          <p:cNvPr id="18" name="Oval 9">
            <a:extLst>
              <a:ext uri="{FF2B5EF4-FFF2-40B4-BE49-F238E27FC236}">
                <a16:creationId xmlns:a16="http://schemas.microsoft.com/office/drawing/2014/main" id="{DDD08B26-3B43-F01F-4FD8-87C69965F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00" y="3078163"/>
            <a:ext cx="2674938" cy="838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lIns="89629" tIns="44815" rIns="89629" bIns="44815" anchor="ctr"/>
          <a:lstStyle>
            <a:lvl1pPr defTabSz="89693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89693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89693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89693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89693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896938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896938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896938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896938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8969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Vision = 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目標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896938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ありたい姿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896938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あるべき姿</a:t>
            </a:r>
          </a:p>
        </p:txBody>
      </p:sp>
      <p:sp>
        <p:nvSpPr>
          <p:cNvPr id="19" name="Oval 10">
            <a:extLst>
              <a:ext uri="{FF2B5EF4-FFF2-40B4-BE49-F238E27FC236}">
                <a16:creationId xmlns:a16="http://schemas.microsoft.com/office/drawing/2014/main" id="{CDDD066D-BB21-C93D-3A7C-5C1301CC6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400" y="4868863"/>
            <a:ext cx="1393825" cy="25876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0055D2"/>
            </a:solidFill>
            <a:round/>
            <a:headEnd/>
            <a:tailEnd/>
          </a:ln>
        </p:spPr>
        <p:txBody>
          <a:bodyPr wrap="none" lIns="89629" tIns="44815" rIns="89629" bIns="44815" anchor="ctr"/>
          <a:lstStyle>
            <a:lvl1pPr defTabSz="89693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89693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89693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89693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89693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89693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896938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333399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ja-JP" sz="1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Goal = </a:t>
            </a:r>
            <a:r>
              <a:rPr kumimoji="0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手段</a:t>
            </a:r>
            <a:r>
              <a:rPr kumimoji="0" lang="en-US" altLang="ja-JP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0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②</a:t>
            </a:r>
            <a:endParaRPr kumimoji="0" lang="en-US" altLang="ja-JP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楕円 5">
            <a:extLst>
              <a:ext uri="{FF2B5EF4-FFF2-40B4-BE49-F238E27FC236}">
                <a16:creationId xmlns:a16="http://schemas.microsoft.com/office/drawing/2014/main" id="{352A1951-E789-EE68-6C38-12894C92B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8" y="5851525"/>
            <a:ext cx="331787" cy="258763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現在</a:t>
            </a:r>
            <a:endParaRPr kumimoji="0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" name="正方形/長方形 126">
            <a:extLst>
              <a:ext uri="{FF2B5EF4-FFF2-40B4-BE49-F238E27FC236}">
                <a16:creationId xmlns:a16="http://schemas.microsoft.com/office/drawing/2014/main" id="{69BF59F5-CBC0-E58B-892F-C54FADDAA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88" y="1343025"/>
            <a:ext cx="5064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設立</a:t>
            </a:r>
          </a:p>
        </p:txBody>
      </p:sp>
      <p:sp>
        <p:nvSpPr>
          <p:cNvPr id="22" name="正方形/長方形 126">
            <a:extLst>
              <a:ext uri="{FF2B5EF4-FFF2-40B4-BE49-F238E27FC236}">
                <a16:creationId xmlns:a16="http://schemas.microsoft.com/office/drawing/2014/main" id="{9D35540A-F365-13F0-7491-C40ADED8A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2905125"/>
            <a:ext cx="5064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経営</a:t>
            </a:r>
          </a:p>
        </p:txBody>
      </p:sp>
      <p:sp>
        <p:nvSpPr>
          <p:cNvPr id="23" name="正方形/長方形 126">
            <a:extLst>
              <a:ext uri="{FF2B5EF4-FFF2-40B4-BE49-F238E27FC236}">
                <a16:creationId xmlns:a16="http://schemas.microsoft.com/office/drawing/2014/main" id="{09A7434C-1D42-EDFD-F5EE-CBA35BB2B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4259263"/>
            <a:ext cx="50641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部門</a:t>
            </a:r>
          </a:p>
        </p:txBody>
      </p:sp>
      <p:sp>
        <p:nvSpPr>
          <p:cNvPr id="24" name="正方形/長方形 126">
            <a:extLst>
              <a:ext uri="{FF2B5EF4-FFF2-40B4-BE49-F238E27FC236}">
                <a16:creationId xmlns:a16="http://schemas.microsoft.com/office/drawing/2014/main" id="{1E8F0939-7E2B-56D6-C092-815BC97EE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13" y="4267200"/>
            <a:ext cx="50641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業務</a:t>
            </a:r>
          </a:p>
        </p:txBody>
      </p:sp>
      <p:sp>
        <p:nvSpPr>
          <p:cNvPr id="25" name="正方形/長方形 126">
            <a:extLst>
              <a:ext uri="{FF2B5EF4-FFF2-40B4-BE49-F238E27FC236}">
                <a16:creationId xmlns:a16="http://schemas.microsoft.com/office/drawing/2014/main" id="{006ABB1F-C14D-8325-D0A4-337E07FD7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8963" y="2905125"/>
            <a:ext cx="50641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個人</a:t>
            </a:r>
          </a:p>
        </p:txBody>
      </p:sp>
      <p:sp>
        <p:nvSpPr>
          <p:cNvPr id="26" name="正方形/長方形 126">
            <a:extLst>
              <a:ext uri="{FF2B5EF4-FFF2-40B4-BE49-F238E27FC236}">
                <a16:creationId xmlns:a16="http://schemas.microsoft.com/office/drawing/2014/main" id="{F949A3D4-15B8-F0DD-F3A1-8AB0BE8A2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775" y="1366838"/>
            <a:ext cx="5064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存続</a:t>
            </a:r>
          </a:p>
        </p:txBody>
      </p:sp>
      <p:sp>
        <p:nvSpPr>
          <p:cNvPr id="27" name="正方形/長方形 126">
            <a:extLst>
              <a:ext uri="{FF2B5EF4-FFF2-40B4-BE49-F238E27FC236}">
                <a16:creationId xmlns:a16="http://schemas.microsoft.com/office/drawing/2014/main" id="{1807A74D-DECE-70D3-91A0-56BB653D4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838" y="3856038"/>
            <a:ext cx="5064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中　　　　期</a:t>
            </a:r>
          </a:p>
        </p:txBody>
      </p:sp>
      <p:sp>
        <p:nvSpPr>
          <p:cNvPr id="28" name="正方形/長方形 126">
            <a:extLst>
              <a:ext uri="{FF2B5EF4-FFF2-40B4-BE49-F238E27FC236}">
                <a16:creationId xmlns:a16="http://schemas.microsoft.com/office/drawing/2014/main" id="{C9B6CAF7-FE6B-519F-AB91-3C9C6D782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9600" y="5408613"/>
            <a:ext cx="50641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短　　　　期</a:t>
            </a:r>
          </a:p>
        </p:txBody>
      </p:sp>
      <p:sp>
        <p:nvSpPr>
          <p:cNvPr id="29" name="正方形/長方形 126">
            <a:extLst>
              <a:ext uri="{FF2B5EF4-FFF2-40B4-BE49-F238E27FC236}">
                <a16:creationId xmlns:a16="http://schemas.microsoft.com/office/drawing/2014/main" id="{2B784F70-A3C0-8205-ED98-ABCEE8C31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013" y="2311400"/>
            <a:ext cx="50641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長　　　　期</a:t>
            </a:r>
          </a:p>
        </p:txBody>
      </p:sp>
      <p:sp>
        <p:nvSpPr>
          <p:cNvPr id="30" name="楕円 59">
            <a:extLst>
              <a:ext uri="{FF2B5EF4-FFF2-40B4-BE49-F238E27FC236}">
                <a16:creationId xmlns:a16="http://schemas.microsoft.com/office/drawing/2014/main" id="{0ACB0F75-79E1-EE00-114C-567D02062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325" y="1125538"/>
            <a:ext cx="331788" cy="25876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未来</a:t>
            </a:r>
            <a:endParaRPr kumimoji="0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5" name="正方形/長方形 126">
            <a:extLst>
              <a:ext uri="{FF2B5EF4-FFF2-40B4-BE49-F238E27FC236}">
                <a16:creationId xmlns:a16="http://schemas.microsoft.com/office/drawing/2014/main" id="{B5C03E8A-C663-2A13-4166-2B81A1ACE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4595813"/>
            <a:ext cx="51911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発</a:t>
            </a:r>
            <a:endParaRPr kumimoji="0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生</a:t>
            </a:r>
            <a:endParaRPr kumimoji="0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型</a:t>
            </a:r>
          </a:p>
        </p:txBody>
      </p:sp>
      <p:sp>
        <p:nvSpPr>
          <p:cNvPr id="46" name="正方形/長方形 126">
            <a:extLst>
              <a:ext uri="{FF2B5EF4-FFF2-40B4-BE49-F238E27FC236}">
                <a16:creationId xmlns:a16="http://schemas.microsoft.com/office/drawing/2014/main" id="{9023BDBA-BB40-91D3-4A66-86F76289F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0" y="2867025"/>
            <a:ext cx="5191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設</a:t>
            </a:r>
            <a:endParaRPr kumimoji="0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定</a:t>
            </a:r>
            <a:endParaRPr kumimoji="0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型</a:t>
            </a:r>
          </a:p>
        </p:txBody>
      </p:sp>
      <p:sp>
        <p:nvSpPr>
          <p:cNvPr id="47" name="正方形/長方形 126">
            <a:extLst>
              <a:ext uri="{FF2B5EF4-FFF2-40B4-BE49-F238E27FC236}">
                <a16:creationId xmlns:a16="http://schemas.microsoft.com/office/drawing/2014/main" id="{CE5C903C-C8E6-922D-1A8B-71A6867E8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9025" y="1282700"/>
            <a:ext cx="5175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創</a:t>
            </a:r>
            <a:endParaRPr kumimoji="0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造</a:t>
            </a:r>
            <a:endParaRPr kumimoji="0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型</a:t>
            </a:r>
          </a:p>
        </p:txBody>
      </p:sp>
      <p:sp>
        <p:nvSpPr>
          <p:cNvPr id="48" name="正方形/長方形 126">
            <a:extLst>
              <a:ext uri="{FF2B5EF4-FFF2-40B4-BE49-F238E27FC236}">
                <a16:creationId xmlns:a16="http://schemas.microsoft.com/office/drawing/2014/main" id="{853F8B53-BFC8-EAC7-DA02-934D8BECB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3838" y="1287463"/>
            <a:ext cx="5191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つ</a:t>
            </a:r>
            <a:endParaRPr kumimoji="0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く</a:t>
            </a:r>
            <a:endParaRPr kumimoji="0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る</a:t>
            </a:r>
            <a:endParaRPr kumimoji="0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問</a:t>
            </a:r>
            <a:endParaRPr kumimoji="0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題</a:t>
            </a:r>
            <a:endParaRPr kumimoji="0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9" name="正方形/長方形 126">
            <a:extLst>
              <a:ext uri="{FF2B5EF4-FFF2-40B4-BE49-F238E27FC236}">
                <a16:creationId xmlns:a16="http://schemas.microsoft.com/office/drawing/2014/main" id="{A04406F6-C9EE-DF08-8441-BD96C99DB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3838" y="2862263"/>
            <a:ext cx="5191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さ</a:t>
            </a:r>
            <a:endParaRPr kumimoji="0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が</a:t>
            </a:r>
            <a:endParaRPr kumimoji="0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す</a:t>
            </a:r>
            <a:endParaRPr kumimoji="0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問</a:t>
            </a:r>
            <a:endParaRPr kumimoji="0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題</a:t>
            </a:r>
            <a:endParaRPr kumimoji="0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0" name="正方形/長方形 126">
            <a:extLst>
              <a:ext uri="{FF2B5EF4-FFF2-40B4-BE49-F238E27FC236}">
                <a16:creationId xmlns:a16="http://schemas.microsoft.com/office/drawing/2014/main" id="{794CBEA7-F810-3AF8-0BC3-F73B73511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9713" y="4591050"/>
            <a:ext cx="519112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見</a:t>
            </a:r>
            <a:endParaRPr kumimoji="0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え</a:t>
            </a:r>
            <a:endParaRPr kumimoji="0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る</a:t>
            </a:r>
            <a:endParaRPr kumimoji="0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問</a:t>
            </a:r>
            <a:endParaRPr kumimoji="0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題</a:t>
            </a:r>
            <a:endParaRPr kumimoji="0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" name="正方形/長方形 126">
            <a:extLst>
              <a:ext uri="{FF2B5EF4-FFF2-40B4-BE49-F238E27FC236}">
                <a16:creationId xmlns:a16="http://schemas.microsoft.com/office/drawing/2014/main" id="{E390F958-737A-AAAB-11A9-78C6BAA5C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5713" y="3859213"/>
            <a:ext cx="5191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中　　　　期</a:t>
            </a:r>
          </a:p>
        </p:txBody>
      </p:sp>
      <p:sp>
        <p:nvSpPr>
          <p:cNvPr id="52" name="正方形/長方形 126">
            <a:extLst>
              <a:ext uri="{FF2B5EF4-FFF2-40B4-BE49-F238E27FC236}">
                <a16:creationId xmlns:a16="http://schemas.microsoft.com/office/drawing/2014/main" id="{0E5E93B1-2876-C331-B95E-421E6444D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0475" y="5411788"/>
            <a:ext cx="519113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短　　　　期</a:t>
            </a:r>
          </a:p>
        </p:txBody>
      </p:sp>
      <p:sp>
        <p:nvSpPr>
          <p:cNvPr id="53" name="正方形/長方形 126">
            <a:extLst>
              <a:ext uri="{FF2B5EF4-FFF2-40B4-BE49-F238E27FC236}">
                <a16:creationId xmlns:a16="http://schemas.microsoft.com/office/drawing/2014/main" id="{0E23F997-DE9C-C0D3-66C1-5F3F54407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88" y="2314575"/>
            <a:ext cx="51911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長　　　　期</a:t>
            </a:r>
          </a:p>
        </p:txBody>
      </p:sp>
      <p:cxnSp>
        <p:nvCxnSpPr>
          <p:cNvPr id="54" name="直線コネクタ 35">
            <a:extLst>
              <a:ext uri="{FF2B5EF4-FFF2-40B4-BE49-F238E27FC236}">
                <a16:creationId xmlns:a16="http://schemas.microsoft.com/office/drawing/2014/main" id="{184F9123-4951-EB34-F740-204B206254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69025" y="5202238"/>
            <a:ext cx="3032125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直線矢印コネクタ 40">
            <a:extLst>
              <a:ext uri="{FF2B5EF4-FFF2-40B4-BE49-F238E27FC236}">
                <a16:creationId xmlns:a16="http://schemas.microsoft.com/office/drawing/2014/main" id="{E53FE887-5C14-4E23-3870-07EE10D82B1C}"/>
              </a:ext>
            </a:extLst>
          </p:cNvPr>
          <p:cNvCxnSpPr>
            <a:cxnSpLocks noChangeShapeType="1"/>
            <a:endCxn id="47" idx="1"/>
          </p:cNvCxnSpPr>
          <p:nvPr/>
        </p:nvCxnSpPr>
        <p:spPr bwMode="auto">
          <a:xfrm flipV="1">
            <a:off x="6159500" y="1550988"/>
            <a:ext cx="9525" cy="3579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直線矢印コネクタ 51">
            <a:extLst>
              <a:ext uri="{FF2B5EF4-FFF2-40B4-BE49-F238E27FC236}">
                <a16:creationId xmlns:a16="http://schemas.microsoft.com/office/drawing/2014/main" id="{1F5DFE65-0FC6-8760-927C-46BBC0A445D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59500" y="5275263"/>
            <a:ext cx="0" cy="4175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正方形/長方形 126">
            <a:extLst>
              <a:ext uri="{FF2B5EF4-FFF2-40B4-BE49-F238E27FC236}">
                <a16:creationId xmlns:a16="http://schemas.microsoft.com/office/drawing/2014/main" id="{5FD32485-8203-165D-E749-7564263AC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25" y="4954588"/>
            <a:ext cx="2159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ja-JP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0</a:t>
            </a:r>
            <a:endParaRPr kumimoji="0" lang="ja-JP" altLang="en-US" sz="11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8" name="正方形/長方形 126">
            <a:extLst>
              <a:ext uri="{FF2B5EF4-FFF2-40B4-BE49-F238E27FC236}">
                <a16:creationId xmlns:a16="http://schemas.microsoft.com/office/drawing/2014/main" id="{EFCF854E-766B-AAB9-4151-C1E0CCF04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25" y="1919288"/>
            <a:ext cx="2159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＋</a:t>
            </a:r>
            <a:endParaRPr kumimoji="0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＋</a:t>
            </a:r>
            <a:endParaRPr kumimoji="0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＋</a:t>
            </a:r>
          </a:p>
        </p:txBody>
      </p:sp>
      <p:sp>
        <p:nvSpPr>
          <p:cNvPr id="59" name="正方形/長方形 126">
            <a:extLst>
              <a:ext uri="{FF2B5EF4-FFF2-40B4-BE49-F238E27FC236}">
                <a16:creationId xmlns:a16="http://schemas.microsoft.com/office/drawing/2014/main" id="{4E74A7CB-38D4-633F-E34F-AE708FE47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25" y="5530850"/>
            <a:ext cx="2159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－</a:t>
            </a:r>
          </a:p>
        </p:txBody>
      </p:sp>
      <p:cxnSp>
        <p:nvCxnSpPr>
          <p:cNvPr id="60" name="直線コネクタ 74">
            <a:extLst>
              <a:ext uri="{FF2B5EF4-FFF2-40B4-BE49-F238E27FC236}">
                <a16:creationId xmlns:a16="http://schemas.microsoft.com/office/drawing/2014/main" id="{14E05F1D-4600-EFF7-F641-3B67BD25DC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76963" y="3949700"/>
            <a:ext cx="3033712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フリーフォーム: 図形 75">
            <a:extLst>
              <a:ext uri="{FF2B5EF4-FFF2-40B4-BE49-F238E27FC236}">
                <a16:creationId xmlns:a16="http://schemas.microsoft.com/office/drawing/2014/main" id="{A08ADD9D-0F89-0FB4-A744-33D2533F59C7}"/>
              </a:ext>
            </a:extLst>
          </p:cNvPr>
          <p:cNvSpPr>
            <a:spLocks/>
          </p:cNvSpPr>
          <p:nvPr/>
        </p:nvSpPr>
        <p:spPr bwMode="auto">
          <a:xfrm>
            <a:off x="7940675" y="1327150"/>
            <a:ext cx="1085850" cy="549275"/>
          </a:xfrm>
          <a:custGeom>
            <a:avLst/>
            <a:gdLst>
              <a:gd name="T0" fmla="*/ 1 w 2928202"/>
              <a:gd name="T1" fmla="*/ 363 h 1138299"/>
              <a:gd name="T2" fmla="*/ 1 w 2928202"/>
              <a:gd name="T3" fmla="*/ 340 h 1138299"/>
              <a:gd name="T4" fmla="*/ 7 w 2928202"/>
              <a:gd name="T5" fmla="*/ 61 h 1138299"/>
              <a:gd name="T6" fmla="*/ 14 w 2928202"/>
              <a:gd name="T7" fmla="*/ 360 h 1138299"/>
              <a:gd name="T8" fmla="*/ 21 w 2928202"/>
              <a:gd name="T9" fmla="*/ 12 h 1138299"/>
              <a:gd name="T10" fmla="*/ 30 w 2928202"/>
              <a:gd name="T11" fmla="*/ 363 h 1138299"/>
              <a:gd name="T12" fmla="*/ 37 w 2928202"/>
              <a:gd name="T13" fmla="*/ 3 h 1138299"/>
              <a:gd name="T14" fmla="*/ 44 w 2928202"/>
              <a:gd name="T15" fmla="*/ 346 h 1138299"/>
              <a:gd name="T16" fmla="*/ 50 w 2928202"/>
              <a:gd name="T17" fmla="*/ 9 h 1138299"/>
              <a:gd name="T18" fmla="*/ 53 w 2928202"/>
              <a:gd name="T19" fmla="*/ 128 h 113829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928202" h="1138299">
                <a:moveTo>
                  <a:pt x="35533" y="1100505"/>
                </a:moveTo>
                <a:cubicBezTo>
                  <a:pt x="4760" y="1141535"/>
                  <a:pt x="-26013" y="1182566"/>
                  <a:pt x="35533" y="1030166"/>
                </a:cubicBezTo>
                <a:cubicBezTo>
                  <a:pt x="97079" y="877766"/>
                  <a:pt x="277322" y="175847"/>
                  <a:pt x="404810" y="186105"/>
                </a:cubicBezTo>
                <a:cubicBezTo>
                  <a:pt x="532299" y="196363"/>
                  <a:pt x="674441" y="1116624"/>
                  <a:pt x="800464" y="1091712"/>
                </a:cubicBezTo>
                <a:cubicBezTo>
                  <a:pt x="926487" y="1066800"/>
                  <a:pt x="1021738" y="35170"/>
                  <a:pt x="1160949" y="36635"/>
                </a:cubicBezTo>
                <a:cubicBezTo>
                  <a:pt x="1300160" y="38100"/>
                  <a:pt x="1492125" y="1104901"/>
                  <a:pt x="1635733" y="1100505"/>
                </a:cubicBezTo>
                <a:cubicBezTo>
                  <a:pt x="1779341" y="1096109"/>
                  <a:pt x="1890710" y="19050"/>
                  <a:pt x="2022595" y="10258"/>
                </a:cubicBezTo>
                <a:cubicBezTo>
                  <a:pt x="2154480" y="1466"/>
                  <a:pt x="2305414" y="1044820"/>
                  <a:pt x="2427041" y="1047751"/>
                </a:cubicBezTo>
                <a:cubicBezTo>
                  <a:pt x="2548668" y="1050682"/>
                  <a:pt x="2668829" y="137747"/>
                  <a:pt x="2752356" y="27843"/>
                </a:cubicBezTo>
                <a:cubicBezTo>
                  <a:pt x="2835883" y="-82061"/>
                  <a:pt x="2882042" y="153133"/>
                  <a:pt x="2928202" y="388328"/>
                </a:cubicBezTo>
              </a:path>
            </a:pathLst>
          </a:custGeom>
          <a:noFill/>
          <a:ln w="9525" cap="flat" cmpd="sng" algn="ctr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00" b="1" i="0" u="none" strike="noStrike" kern="120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2" name="フリーフォーム: 図形 70">
            <a:extLst>
              <a:ext uri="{FF2B5EF4-FFF2-40B4-BE49-F238E27FC236}">
                <a16:creationId xmlns:a16="http://schemas.microsoft.com/office/drawing/2014/main" id="{2913549A-7A72-C8E9-0984-51C372228954}"/>
              </a:ext>
            </a:extLst>
          </p:cNvPr>
          <p:cNvSpPr>
            <a:spLocks/>
          </p:cNvSpPr>
          <p:nvPr/>
        </p:nvSpPr>
        <p:spPr bwMode="auto">
          <a:xfrm>
            <a:off x="6505575" y="1962150"/>
            <a:ext cx="827088" cy="371475"/>
          </a:xfrm>
          <a:custGeom>
            <a:avLst/>
            <a:gdLst>
              <a:gd name="T0" fmla="*/ 0 w 826477"/>
              <a:gd name="T1" fmla="*/ 362523 h 370358"/>
              <a:gd name="T2" fmla="*/ 124004 w 826477"/>
              <a:gd name="T3" fmla="*/ 63506 h 370358"/>
              <a:gd name="T4" fmla="*/ 265725 w 826477"/>
              <a:gd name="T5" fmla="*/ 326278 h 370358"/>
              <a:gd name="T6" fmla="*/ 363157 w 826477"/>
              <a:gd name="T7" fmla="*/ 54445 h 370358"/>
              <a:gd name="T8" fmla="*/ 513737 w 826477"/>
              <a:gd name="T9" fmla="*/ 344399 h 370358"/>
              <a:gd name="T10" fmla="*/ 593452 w 826477"/>
              <a:gd name="T11" fmla="*/ 76 h 370358"/>
              <a:gd name="T12" fmla="*/ 735173 w 826477"/>
              <a:gd name="T13" fmla="*/ 380645 h 370358"/>
              <a:gd name="T14" fmla="*/ 832607 w 826477"/>
              <a:gd name="T15" fmla="*/ 90689 h 3703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26477" h="370358">
                <a:moveTo>
                  <a:pt x="0" y="351768"/>
                </a:moveTo>
                <a:cubicBezTo>
                  <a:pt x="39565" y="209625"/>
                  <a:pt x="79131" y="67483"/>
                  <a:pt x="123092" y="61622"/>
                </a:cubicBezTo>
                <a:cubicBezTo>
                  <a:pt x="167054" y="55760"/>
                  <a:pt x="224204" y="318064"/>
                  <a:pt x="263769" y="316599"/>
                </a:cubicBezTo>
                <a:cubicBezTo>
                  <a:pt x="303334" y="315134"/>
                  <a:pt x="319453" y="49899"/>
                  <a:pt x="360484" y="52830"/>
                </a:cubicBezTo>
                <a:cubicBezTo>
                  <a:pt x="401515" y="55761"/>
                  <a:pt x="471854" y="342975"/>
                  <a:pt x="509954" y="334183"/>
                </a:cubicBezTo>
                <a:cubicBezTo>
                  <a:pt x="548054" y="325391"/>
                  <a:pt x="552450" y="-5786"/>
                  <a:pt x="589084" y="76"/>
                </a:cubicBezTo>
                <a:cubicBezTo>
                  <a:pt x="625718" y="5938"/>
                  <a:pt x="690196" y="354699"/>
                  <a:pt x="729761" y="369353"/>
                </a:cubicBezTo>
                <a:cubicBezTo>
                  <a:pt x="769326" y="384007"/>
                  <a:pt x="797901" y="236003"/>
                  <a:pt x="826477" y="87999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00" b="1" i="0" u="none" strike="noStrike" kern="120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63" name="直線コネクタ 79">
            <a:extLst>
              <a:ext uri="{FF2B5EF4-FFF2-40B4-BE49-F238E27FC236}">
                <a16:creationId xmlns:a16="http://schemas.microsoft.com/office/drawing/2014/main" id="{08A8481B-D54B-B64B-04CA-004F33C289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76963" y="2178050"/>
            <a:ext cx="3033712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直線矢印コネクタ 81">
            <a:extLst>
              <a:ext uri="{FF2B5EF4-FFF2-40B4-BE49-F238E27FC236}">
                <a16:creationId xmlns:a16="http://schemas.microsoft.com/office/drawing/2014/main" id="{804E9AFA-2D21-BF65-E6C3-79075C83D13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753225" y="5275263"/>
            <a:ext cx="0" cy="346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直線矢印コネクタ 84">
            <a:extLst>
              <a:ext uri="{FF2B5EF4-FFF2-40B4-BE49-F238E27FC236}">
                <a16:creationId xmlns:a16="http://schemas.microsoft.com/office/drawing/2014/main" id="{D0AC618B-BB84-4C61-B46A-2A94E9FB0C2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473950" y="5275263"/>
            <a:ext cx="0" cy="346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直線矢印コネクタ 85">
            <a:extLst>
              <a:ext uri="{FF2B5EF4-FFF2-40B4-BE49-F238E27FC236}">
                <a16:creationId xmlns:a16="http://schemas.microsoft.com/office/drawing/2014/main" id="{C15DB96C-0CBE-5720-C9B6-FCF1C8179B0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266113" y="5275263"/>
            <a:ext cx="0" cy="346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直線矢印コネクタ 86">
            <a:extLst>
              <a:ext uri="{FF2B5EF4-FFF2-40B4-BE49-F238E27FC236}">
                <a16:creationId xmlns:a16="http://schemas.microsoft.com/office/drawing/2014/main" id="{7A4633F8-7875-71BA-6EA7-4AB75A2528E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913813" y="5275263"/>
            <a:ext cx="0" cy="346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直線矢印コネクタ 87">
            <a:extLst>
              <a:ext uri="{FF2B5EF4-FFF2-40B4-BE49-F238E27FC236}">
                <a16:creationId xmlns:a16="http://schemas.microsoft.com/office/drawing/2014/main" id="{95B146E4-314C-12CC-D47D-3EC40122AD2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913813" y="3544888"/>
            <a:ext cx="0" cy="3476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直線矢印コネクタ 88">
            <a:extLst>
              <a:ext uri="{FF2B5EF4-FFF2-40B4-BE49-F238E27FC236}">
                <a16:creationId xmlns:a16="http://schemas.microsoft.com/office/drawing/2014/main" id="{F3ED650B-E73A-A2FE-71C4-B9037D6F1C6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237538" y="3544888"/>
            <a:ext cx="0" cy="3476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直線矢印コネクタ 89">
            <a:extLst>
              <a:ext uri="{FF2B5EF4-FFF2-40B4-BE49-F238E27FC236}">
                <a16:creationId xmlns:a16="http://schemas.microsoft.com/office/drawing/2014/main" id="{DE96D818-8774-F945-694D-734A312ECA0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464425" y="3544888"/>
            <a:ext cx="0" cy="3476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直線矢印コネクタ 90">
            <a:extLst>
              <a:ext uri="{FF2B5EF4-FFF2-40B4-BE49-F238E27FC236}">
                <a16:creationId xmlns:a16="http://schemas.microsoft.com/office/drawing/2014/main" id="{324BE869-5A62-37C4-24AB-FB9C6379174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770688" y="3544888"/>
            <a:ext cx="0" cy="3476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直線コネクタ 91">
            <a:extLst>
              <a:ext uri="{FF2B5EF4-FFF2-40B4-BE49-F238E27FC236}">
                <a16:creationId xmlns:a16="http://schemas.microsoft.com/office/drawing/2014/main" id="{74D50D0E-C35C-3D7A-01EC-6CA9A279A5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76963" y="3473450"/>
            <a:ext cx="3033712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直線コネクタ 92">
            <a:extLst>
              <a:ext uri="{FF2B5EF4-FFF2-40B4-BE49-F238E27FC236}">
                <a16:creationId xmlns:a16="http://schemas.microsoft.com/office/drawing/2014/main" id="{C2A3E5E2-EC7E-516C-B021-0CCBCEA3D762}"/>
              </a:ext>
            </a:extLst>
          </p:cNvPr>
          <p:cNvCxnSpPr>
            <a:cxnSpLocks/>
          </p:cNvCxnSpPr>
          <p:nvPr/>
        </p:nvCxnSpPr>
        <p:spPr bwMode="auto">
          <a:xfrm>
            <a:off x="7940675" y="1530350"/>
            <a:ext cx="1260475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正方形/長方形 126">
            <a:extLst>
              <a:ext uri="{FF2B5EF4-FFF2-40B4-BE49-F238E27FC236}">
                <a16:creationId xmlns:a16="http://schemas.microsoft.com/office/drawing/2014/main" id="{16074177-D7E7-A3F9-58FB-15545E3D5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25" y="3684588"/>
            <a:ext cx="2159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＋</a:t>
            </a:r>
            <a:endParaRPr kumimoji="0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5" name="正方形/長方形 126">
            <a:extLst>
              <a:ext uri="{FF2B5EF4-FFF2-40B4-BE49-F238E27FC236}">
                <a16:creationId xmlns:a16="http://schemas.microsoft.com/office/drawing/2014/main" id="{228EE959-45AD-EC42-C179-19E39B0FB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25" y="3213100"/>
            <a:ext cx="2159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＋</a:t>
            </a:r>
            <a:endParaRPr kumimoji="0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＋</a:t>
            </a:r>
            <a:endParaRPr kumimoji="0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6" name="正方形/長方形 126">
            <a:extLst>
              <a:ext uri="{FF2B5EF4-FFF2-40B4-BE49-F238E27FC236}">
                <a16:creationId xmlns:a16="http://schemas.microsoft.com/office/drawing/2014/main" id="{C5213102-4C9F-841F-2754-EF9C238B9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525" y="1181100"/>
            <a:ext cx="2159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＋</a:t>
            </a:r>
            <a:endParaRPr kumimoji="0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∞</a:t>
            </a:r>
            <a:endParaRPr kumimoji="0" lang="en-US" altLang="ja-JP" sz="11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7" name="フリーフォーム: 図形 93">
            <a:extLst>
              <a:ext uri="{FF2B5EF4-FFF2-40B4-BE49-F238E27FC236}">
                <a16:creationId xmlns:a16="http://schemas.microsoft.com/office/drawing/2014/main" id="{838B5EC3-DFDF-8344-1619-612CD1FC9549}"/>
              </a:ext>
            </a:extLst>
          </p:cNvPr>
          <p:cNvSpPr>
            <a:spLocks/>
          </p:cNvSpPr>
          <p:nvPr/>
        </p:nvSpPr>
        <p:spPr bwMode="auto">
          <a:xfrm>
            <a:off x="7383463" y="1757363"/>
            <a:ext cx="474662" cy="509587"/>
          </a:xfrm>
          <a:custGeom>
            <a:avLst/>
            <a:gdLst>
              <a:gd name="T0" fmla="*/ 0 w 474784"/>
              <a:gd name="T1" fmla="*/ 261876 h 509954"/>
              <a:gd name="T2" fmla="*/ 8772 w 474784"/>
              <a:gd name="T3" fmla="*/ 139667 h 509954"/>
              <a:gd name="T4" fmla="*/ 35079 w 474784"/>
              <a:gd name="T5" fmla="*/ 96022 h 509954"/>
              <a:gd name="T6" fmla="*/ 43851 w 474784"/>
              <a:gd name="T7" fmla="*/ 69834 h 509954"/>
              <a:gd name="T8" fmla="*/ 78930 w 474784"/>
              <a:gd name="T9" fmla="*/ 0 h 509954"/>
              <a:gd name="T10" fmla="*/ 131544 w 474784"/>
              <a:gd name="T11" fmla="*/ 8732 h 509954"/>
              <a:gd name="T12" fmla="*/ 157851 w 474784"/>
              <a:gd name="T13" fmla="*/ 17455 h 509954"/>
              <a:gd name="T14" fmla="*/ 166623 w 474784"/>
              <a:gd name="T15" fmla="*/ 61106 h 509954"/>
              <a:gd name="T16" fmla="*/ 192930 w 474784"/>
              <a:gd name="T17" fmla="*/ 96022 h 509954"/>
              <a:gd name="T18" fmla="*/ 201703 w 474784"/>
              <a:gd name="T19" fmla="*/ 148398 h 509954"/>
              <a:gd name="T20" fmla="*/ 228010 w 474784"/>
              <a:gd name="T21" fmla="*/ 253149 h 509954"/>
              <a:gd name="T22" fmla="*/ 201703 w 474784"/>
              <a:gd name="T23" fmla="*/ 305524 h 509954"/>
              <a:gd name="T24" fmla="*/ 114010 w 474784"/>
              <a:gd name="T25" fmla="*/ 296793 h 509954"/>
              <a:gd name="T26" fmla="*/ 87693 w 474784"/>
              <a:gd name="T27" fmla="*/ 288064 h 509954"/>
              <a:gd name="T28" fmla="*/ 122772 w 474784"/>
              <a:gd name="T29" fmla="*/ 270606 h 509954"/>
              <a:gd name="T30" fmla="*/ 254325 w 474784"/>
              <a:gd name="T31" fmla="*/ 253149 h 509954"/>
              <a:gd name="T32" fmla="*/ 271861 w 474784"/>
              <a:gd name="T33" fmla="*/ 218231 h 509954"/>
              <a:gd name="T34" fmla="*/ 298168 w 474784"/>
              <a:gd name="T35" fmla="*/ 209501 h 509954"/>
              <a:gd name="T36" fmla="*/ 289403 w 474784"/>
              <a:gd name="T37" fmla="*/ 174585 h 509954"/>
              <a:gd name="T38" fmla="*/ 254325 w 474784"/>
              <a:gd name="T39" fmla="*/ 104750 h 509954"/>
              <a:gd name="T40" fmla="*/ 149089 w 474784"/>
              <a:gd name="T41" fmla="*/ 139667 h 509954"/>
              <a:gd name="T42" fmla="*/ 140317 w 474784"/>
              <a:gd name="T43" fmla="*/ 165855 h 509954"/>
              <a:gd name="T44" fmla="*/ 149089 w 474784"/>
              <a:gd name="T45" fmla="*/ 288064 h 509954"/>
              <a:gd name="T46" fmla="*/ 166623 w 474784"/>
              <a:gd name="T47" fmla="*/ 314253 h 509954"/>
              <a:gd name="T48" fmla="*/ 175396 w 474784"/>
              <a:gd name="T49" fmla="*/ 340440 h 509954"/>
              <a:gd name="T50" fmla="*/ 201703 w 474784"/>
              <a:gd name="T51" fmla="*/ 392815 h 509954"/>
              <a:gd name="T52" fmla="*/ 245554 w 474784"/>
              <a:gd name="T53" fmla="*/ 488837 h 509954"/>
              <a:gd name="T54" fmla="*/ 280633 w 474784"/>
              <a:gd name="T55" fmla="*/ 506296 h 509954"/>
              <a:gd name="T56" fmla="*/ 333247 w 474784"/>
              <a:gd name="T57" fmla="*/ 462650 h 509954"/>
              <a:gd name="T58" fmla="*/ 359558 w 474784"/>
              <a:gd name="T59" fmla="*/ 445191 h 509954"/>
              <a:gd name="T60" fmla="*/ 377099 w 474784"/>
              <a:gd name="T61" fmla="*/ 410274 h 509954"/>
              <a:gd name="T62" fmla="*/ 394636 w 474784"/>
              <a:gd name="T63" fmla="*/ 384086 h 509954"/>
              <a:gd name="T64" fmla="*/ 412178 w 474784"/>
              <a:gd name="T65" fmla="*/ 314253 h 509954"/>
              <a:gd name="T66" fmla="*/ 403406 w 474784"/>
              <a:gd name="T67" fmla="*/ 261876 h 509954"/>
              <a:gd name="T68" fmla="*/ 385871 w 474784"/>
              <a:gd name="T69" fmla="*/ 209501 h 509954"/>
              <a:gd name="T70" fmla="*/ 394636 w 474784"/>
              <a:gd name="T71" fmla="*/ 113480 h 509954"/>
              <a:gd name="T72" fmla="*/ 473564 w 474784"/>
              <a:gd name="T73" fmla="*/ 87293 h 50995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474784" h="509954">
                <a:moveTo>
                  <a:pt x="0" y="263769"/>
                </a:moveTo>
                <a:cubicBezTo>
                  <a:pt x="2931" y="222738"/>
                  <a:pt x="318" y="180930"/>
                  <a:pt x="8792" y="140677"/>
                </a:cubicBezTo>
                <a:cubicBezTo>
                  <a:pt x="12313" y="123954"/>
                  <a:pt x="27527" y="112000"/>
                  <a:pt x="35169" y="96715"/>
                </a:cubicBezTo>
                <a:cubicBezTo>
                  <a:pt x="39314" y="88426"/>
                  <a:pt x="41951" y="79385"/>
                  <a:pt x="43961" y="70338"/>
                </a:cubicBezTo>
                <a:cubicBezTo>
                  <a:pt x="58610" y="4415"/>
                  <a:pt x="35478" y="29102"/>
                  <a:pt x="79130" y="0"/>
                </a:cubicBezTo>
                <a:cubicBezTo>
                  <a:pt x="96715" y="2931"/>
                  <a:pt x="114481" y="4925"/>
                  <a:pt x="131884" y="8792"/>
                </a:cubicBezTo>
                <a:cubicBezTo>
                  <a:pt x="140931" y="10803"/>
                  <a:pt x="153120" y="9874"/>
                  <a:pt x="158261" y="17585"/>
                </a:cubicBezTo>
                <a:cubicBezTo>
                  <a:pt x="166550" y="30019"/>
                  <a:pt x="160984" y="47890"/>
                  <a:pt x="167053" y="61546"/>
                </a:cubicBezTo>
                <a:cubicBezTo>
                  <a:pt x="173004" y="74937"/>
                  <a:pt x="184638" y="84992"/>
                  <a:pt x="193430" y="96715"/>
                </a:cubicBezTo>
                <a:cubicBezTo>
                  <a:pt x="196361" y="114300"/>
                  <a:pt x="198356" y="132066"/>
                  <a:pt x="202223" y="149469"/>
                </a:cubicBezTo>
                <a:cubicBezTo>
                  <a:pt x="210087" y="184857"/>
                  <a:pt x="228600" y="218725"/>
                  <a:pt x="228600" y="254977"/>
                </a:cubicBezTo>
                <a:cubicBezTo>
                  <a:pt x="228600" y="274637"/>
                  <a:pt x="211015" y="290146"/>
                  <a:pt x="202223" y="307731"/>
                </a:cubicBezTo>
                <a:cubicBezTo>
                  <a:pt x="172915" y="304800"/>
                  <a:pt x="143411" y="303417"/>
                  <a:pt x="114300" y="298938"/>
                </a:cubicBezTo>
                <a:cubicBezTo>
                  <a:pt x="105140" y="297529"/>
                  <a:pt x="84992" y="298938"/>
                  <a:pt x="87923" y="290146"/>
                </a:cubicBezTo>
                <a:cubicBezTo>
                  <a:pt x="92068" y="277712"/>
                  <a:pt x="110266" y="275261"/>
                  <a:pt x="123092" y="272561"/>
                </a:cubicBezTo>
                <a:cubicBezTo>
                  <a:pt x="166491" y="263424"/>
                  <a:pt x="211015" y="260838"/>
                  <a:pt x="254977" y="254977"/>
                </a:cubicBezTo>
                <a:cubicBezTo>
                  <a:pt x="260838" y="243254"/>
                  <a:pt x="263293" y="229076"/>
                  <a:pt x="272561" y="219808"/>
                </a:cubicBezTo>
                <a:cubicBezTo>
                  <a:pt x="279114" y="213254"/>
                  <a:pt x="295496" y="219620"/>
                  <a:pt x="298938" y="211015"/>
                </a:cubicBezTo>
                <a:cubicBezTo>
                  <a:pt x="303426" y="199796"/>
                  <a:pt x="292308" y="187735"/>
                  <a:pt x="290146" y="175846"/>
                </a:cubicBezTo>
                <a:cubicBezTo>
                  <a:pt x="277110" y="104148"/>
                  <a:pt x="302325" y="121291"/>
                  <a:pt x="254977" y="105508"/>
                </a:cubicBezTo>
                <a:cubicBezTo>
                  <a:pt x="219808" y="117231"/>
                  <a:pt x="182110" y="123101"/>
                  <a:pt x="149469" y="140677"/>
                </a:cubicBezTo>
                <a:cubicBezTo>
                  <a:pt x="141309" y="145071"/>
                  <a:pt x="140677" y="157786"/>
                  <a:pt x="140677" y="167054"/>
                </a:cubicBezTo>
                <a:cubicBezTo>
                  <a:pt x="140677" y="208189"/>
                  <a:pt x="142321" y="249637"/>
                  <a:pt x="149469" y="290146"/>
                </a:cubicBezTo>
                <a:cubicBezTo>
                  <a:pt x="151305" y="300552"/>
                  <a:pt x="162327" y="307072"/>
                  <a:pt x="167053" y="316523"/>
                </a:cubicBezTo>
                <a:cubicBezTo>
                  <a:pt x="171198" y="324813"/>
                  <a:pt x="172082" y="334431"/>
                  <a:pt x="175846" y="342900"/>
                </a:cubicBezTo>
                <a:cubicBezTo>
                  <a:pt x="183831" y="360866"/>
                  <a:pt x="194661" y="377506"/>
                  <a:pt x="202223" y="395654"/>
                </a:cubicBezTo>
                <a:cubicBezTo>
                  <a:pt x="216515" y="429956"/>
                  <a:pt x="218287" y="464472"/>
                  <a:pt x="246184" y="492369"/>
                </a:cubicBezTo>
                <a:cubicBezTo>
                  <a:pt x="255452" y="501637"/>
                  <a:pt x="269630" y="504092"/>
                  <a:pt x="281353" y="509954"/>
                </a:cubicBezTo>
                <a:cubicBezTo>
                  <a:pt x="346849" y="466289"/>
                  <a:pt x="266401" y="522413"/>
                  <a:pt x="334107" y="465992"/>
                </a:cubicBezTo>
                <a:cubicBezTo>
                  <a:pt x="342225" y="459227"/>
                  <a:pt x="351692" y="454269"/>
                  <a:pt x="360484" y="448408"/>
                </a:cubicBezTo>
                <a:cubicBezTo>
                  <a:pt x="366346" y="436685"/>
                  <a:pt x="371566" y="424618"/>
                  <a:pt x="378069" y="413238"/>
                </a:cubicBezTo>
                <a:cubicBezTo>
                  <a:pt x="383312" y="404063"/>
                  <a:pt x="390927" y="396312"/>
                  <a:pt x="395653" y="386861"/>
                </a:cubicBezTo>
                <a:cubicBezTo>
                  <a:pt x="404668" y="368832"/>
                  <a:pt x="409892" y="333252"/>
                  <a:pt x="413238" y="316523"/>
                </a:cubicBezTo>
                <a:cubicBezTo>
                  <a:pt x="410307" y="298938"/>
                  <a:pt x="408770" y="281064"/>
                  <a:pt x="404446" y="263769"/>
                </a:cubicBezTo>
                <a:cubicBezTo>
                  <a:pt x="399950" y="245787"/>
                  <a:pt x="386861" y="211015"/>
                  <a:pt x="386861" y="211015"/>
                </a:cubicBezTo>
                <a:cubicBezTo>
                  <a:pt x="389792" y="178777"/>
                  <a:pt x="376838" y="140642"/>
                  <a:pt x="395653" y="114300"/>
                </a:cubicBezTo>
                <a:cubicBezTo>
                  <a:pt x="411814" y="91675"/>
                  <a:pt x="474784" y="87923"/>
                  <a:pt x="474784" y="8792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00" b="1" i="0" u="none" strike="noStrike" kern="120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8" name="正方形/長方形 126">
            <a:extLst>
              <a:ext uri="{FF2B5EF4-FFF2-40B4-BE49-F238E27FC236}">
                <a16:creationId xmlns:a16="http://schemas.microsoft.com/office/drawing/2014/main" id="{8A4DED24-71DB-DD77-BE2F-B9A03493F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5675" y="1370013"/>
            <a:ext cx="5064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非連続</a:t>
            </a:r>
            <a:endParaRPr kumimoji="0" lang="ja-JP" alt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9" name="テキスト ボックス 5">
            <a:extLst>
              <a:ext uri="{FF2B5EF4-FFF2-40B4-BE49-F238E27FC236}">
                <a16:creationId xmlns:a16="http://schemas.microsoft.com/office/drawing/2014/main" id="{0BD1AB65-F407-BAEB-2AB7-E5CAF25A9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6130800"/>
            <a:ext cx="990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1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　自己</a:t>
            </a:r>
            <a:r>
              <a:rPr kumimoji="1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/</a:t>
            </a:r>
            <a:r>
              <a:rPr kumimoji="1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自社の存在の意味や定義が変わると提供するモノ</a:t>
            </a:r>
            <a:r>
              <a:rPr kumimoji="1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/</a:t>
            </a:r>
            <a:r>
              <a:rPr kumimoji="1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コトが変わる。提供する事業</a:t>
            </a:r>
            <a:r>
              <a:rPr kumimoji="1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/</a:t>
            </a:r>
            <a:r>
              <a:rPr kumimoji="1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商品</a:t>
            </a:r>
            <a:r>
              <a:rPr kumimoji="1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/</a:t>
            </a:r>
            <a:r>
              <a:rPr kumimoji="1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サービスが変わると果たすべき機能とすべきことが決まる。</a:t>
            </a:r>
          </a:p>
        </p:txBody>
      </p:sp>
    </p:spTree>
    <p:extLst>
      <p:ext uri="{BB962C8B-B14F-4D97-AF65-F5344CB8AC3E}">
        <p14:creationId xmlns:p14="http://schemas.microsoft.com/office/powerpoint/2010/main" val="1868185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E9CBA23-752F-40B3-90F6-979E4ADD24D9}"/>
              </a:ext>
            </a:extLst>
          </p:cNvPr>
          <p:cNvSpPr/>
          <p:nvPr/>
        </p:nvSpPr>
        <p:spPr>
          <a:xfrm>
            <a:off x="0" y="3114539"/>
            <a:ext cx="9915525" cy="766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Section 1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】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職場や仕事の問題を可視化する</a:t>
            </a:r>
            <a:endParaRPr kumimoji="0" lang="en-US" altLang="ja-JP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697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>
            <a:extLst>
              <a:ext uri="{FF2B5EF4-FFF2-40B4-BE49-F238E27FC236}">
                <a16:creationId xmlns:a16="http://schemas.microsoft.com/office/drawing/2014/main" id="{C7A576BA-760B-54E3-8BC1-9B558AF23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1271588"/>
            <a:ext cx="8570913" cy="5080000"/>
          </a:xfrm>
          <a:prstGeom prst="foldedCorner">
            <a:avLst>
              <a:gd name="adj" fmla="val 631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800" b="1" i="0" u="none" strike="noStrike" kern="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800" b="1" i="0" u="none" strike="noStrike" kern="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800" b="1" i="0" u="none" strike="noStrike" kern="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800" b="1" i="0" u="none" strike="noStrike" kern="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800" b="1" i="0" u="none" strike="noStrike" kern="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800" b="1" i="0" u="none" strike="noStrike" kern="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800" b="1" i="0" u="none" strike="noStrike" kern="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800" b="1" i="0" u="none" strike="noStrike" kern="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800" b="1" i="0" u="none" strike="noStrike" kern="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800" b="1" i="0" u="none" strike="noStrike" kern="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ja-JP" altLang="en-US" sz="1800" b="1" i="0" u="none" strike="noStrike" kern="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255207CE-6924-AB62-375B-213682F03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1628775"/>
            <a:ext cx="8642350" cy="42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</a:pPr>
            <a:r>
              <a:rPr lang="ja-JP" altLang="en-US" sz="2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　個人ワーク＆グループワーク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</a:pPr>
            <a:r>
              <a:rPr lang="ja-JP" altLang="en-US" sz="2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　</a:t>
            </a:r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１キーワード</a:t>
            </a:r>
            <a:r>
              <a:rPr lang="en-US" altLang="ja-JP" sz="28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/</a:t>
            </a:r>
            <a:r>
              <a:rPr lang="ja-JP" altLang="en-US" sz="28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１ポストイット　⇒　記入＆共有＆追記</a:t>
            </a:r>
            <a:endParaRPr lang="en-US" altLang="ja-JP" sz="2800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</a:pPr>
            <a:r>
              <a:rPr lang="ja-JP" altLang="en-US" sz="2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　　　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</a:pPr>
            <a:r>
              <a:rPr lang="ja-JP" altLang="en-US" sz="2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　①　今、職場で仕事をしていて</a:t>
            </a:r>
            <a:r>
              <a:rPr lang="ja-JP" altLang="en-US" sz="2800" u="sng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良いな</a:t>
            </a:r>
            <a:r>
              <a:rPr lang="ja-JP" altLang="en-US" sz="2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と思うことは？</a:t>
            </a:r>
            <a:endParaRPr lang="en-US" altLang="ja-JP" sz="28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</a:pPr>
            <a:r>
              <a:rPr lang="ja-JP" altLang="en-US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   </a:t>
            </a:r>
            <a:r>
              <a:rPr lang="en-US" altLang="ja-JP" sz="20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( </a:t>
            </a:r>
            <a:r>
              <a:rPr lang="ja-JP" altLang="en-US" sz="20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嬉しい、有難い、共感する、評価できる、自慢できる、私も継承したい </a:t>
            </a:r>
            <a:r>
              <a:rPr lang="en-US" altLang="ja-JP" sz="2000" dirty="0" err="1">
                <a:solidFill>
                  <a:srgbClr val="000000"/>
                </a:solidFill>
                <a:latin typeface="ＭＳ Ｐゴシック" panose="020B0600070205080204" pitchFamily="50" charset="-128"/>
              </a:rPr>
              <a:t>etc</a:t>
            </a:r>
            <a:r>
              <a:rPr lang="en-US" altLang="ja-JP" sz="20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 )</a:t>
            </a:r>
            <a:endParaRPr lang="en-US" altLang="ja-JP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</a:pPr>
            <a:endParaRPr lang="ja-JP" altLang="en-US" sz="28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</a:pPr>
            <a:r>
              <a:rPr lang="ja-JP" altLang="en-US" sz="2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　②　今、職場で仕事をしていて</a:t>
            </a:r>
            <a:r>
              <a:rPr lang="ja-JP" altLang="en-US" sz="2800" u="sng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良くない</a:t>
            </a:r>
            <a:r>
              <a:rPr lang="ja-JP" altLang="en-US" sz="2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と思うことは？　</a:t>
            </a:r>
            <a:endParaRPr lang="en-US" altLang="ja-JP" sz="28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</a:pPr>
            <a:r>
              <a:rPr kumimoji="0" lang="ja-JP" altLang="en-US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  </a:t>
            </a:r>
            <a:r>
              <a:rPr kumimoji="0" lang="ja-JP" altLang="en-US" sz="20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 </a:t>
            </a:r>
            <a:r>
              <a:rPr kumimoji="0" lang="en-US" altLang="ja-JP" sz="20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(</a:t>
            </a:r>
            <a:r>
              <a:rPr kumimoji="0" lang="ja-JP" altLang="en-US" sz="20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 違和感あり、問題である、改善すべき、ストレスになる、助けて欲しい </a:t>
            </a:r>
            <a:r>
              <a:rPr kumimoji="0" lang="en-US" altLang="ja-JP" sz="2000" dirty="0" err="1">
                <a:solidFill>
                  <a:srgbClr val="000000"/>
                </a:solidFill>
                <a:latin typeface="ＭＳ Ｐゴシック" panose="020B0600070205080204" pitchFamily="50" charset="-128"/>
              </a:rPr>
              <a:t>etc</a:t>
            </a:r>
            <a:r>
              <a:rPr kumimoji="0" lang="en-US" altLang="ja-JP" sz="20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  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</a:pPr>
            <a:endParaRPr lang="en-US" altLang="ja-JP" sz="2800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</a:pPr>
            <a:r>
              <a:rPr lang="ja-JP" altLang="en-US" sz="280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　</a:t>
            </a:r>
            <a:r>
              <a:rPr lang="en-US" altLang="ja-JP" sz="2800" u="sng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※</a:t>
            </a:r>
            <a:r>
              <a:rPr lang="ja-JP" altLang="en-US" sz="2800" u="sng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ぜひ、本音で職場や仕事の現状を提示してください。</a:t>
            </a:r>
            <a:endParaRPr lang="en-US" altLang="ja-JP" sz="2800" u="sng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1814211-F8A5-6E0E-F802-2586BCAA12F3}"/>
              </a:ext>
            </a:extLst>
          </p:cNvPr>
          <p:cNvSpPr/>
          <p:nvPr/>
        </p:nvSpPr>
        <p:spPr>
          <a:xfrm>
            <a:off x="-9525" y="246063"/>
            <a:ext cx="9844088" cy="766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　  </a:t>
            </a:r>
            <a:r>
              <a:rPr kumimoji="1" lang="ja-JP" altLang="en-US" b="1" dirty="0">
                <a:solidFill>
                  <a:prstClr val="black"/>
                </a:solidFill>
                <a:latin typeface="Arial"/>
                <a:ea typeface="ＭＳ Ｐゴシック"/>
              </a:rPr>
              <a:t>問題発見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　　　　　　　　　　　　　　　　　　　　　　　　　　　　　　　　　　　　　　　　　　　個人ワーク　</a:t>
            </a:r>
            <a:r>
              <a:rPr kumimoji="1" lang="en-US" altLang="ja-JP" b="1" dirty="0">
                <a:solidFill>
                  <a:srgbClr val="FF0000"/>
                </a:solidFill>
                <a:latin typeface="Arial"/>
                <a:ea typeface="ＭＳ Ｐゴシック"/>
              </a:rPr>
              <a:t> 5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分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631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1814211-F8A5-6E0E-F802-2586BCAA12F3}"/>
              </a:ext>
            </a:extLst>
          </p:cNvPr>
          <p:cNvSpPr/>
          <p:nvPr/>
        </p:nvSpPr>
        <p:spPr>
          <a:xfrm>
            <a:off x="-9525" y="246063"/>
            <a:ext cx="9844088" cy="766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　  問題発見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成果物サンプル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)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　　　　　　　　　　　　　　　　　　　　　　　　　　グループワーク　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15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分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円/楕円 1">
            <a:extLst>
              <a:ext uri="{FF2B5EF4-FFF2-40B4-BE49-F238E27FC236}">
                <a16:creationId xmlns:a16="http://schemas.microsoft.com/office/drawing/2014/main" id="{A7C227A2-34C0-220F-3ED2-E98B1EB98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1215180"/>
            <a:ext cx="3024188" cy="2447925"/>
          </a:xfrm>
          <a:prstGeom prst="ellips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</a:pPr>
            <a:endParaRPr kumimoji="0" lang="ja-JP" altLang="en-US" sz="1800"/>
          </a:p>
        </p:txBody>
      </p:sp>
      <p:sp>
        <p:nvSpPr>
          <p:cNvPr id="3" name="円/楕円 6">
            <a:extLst>
              <a:ext uri="{FF2B5EF4-FFF2-40B4-BE49-F238E27FC236}">
                <a16:creationId xmlns:a16="http://schemas.microsoft.com/office/drawing/2014/main" id="{46708EFB-DE45-90A9-982C-025965F54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525" y="1215180"/>
            <a:ext cx="2286000" cy="2303462"/>
          </a:xfrm>
          <a:prstGeom prst="ellips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</a:pPr>
            <a:endParaRPr kumimoji="0" lang="ja-JP" altLang="en-US" sz="1800"/>
          </a:p>
        </p:txBody>
      </p:sp>
      <p:sp>
        <p:nvSpPr>
          <p:cNvPr id="4" name="円/楕円 7">
            <a:extLst>
              <a:ext uri="{FF2B5EF4-FFF2-40B4-BE49-F238E27FC236}">
                <a16:creationId xmlns:a16="http://schemas.microsoft.com/office/drawing/2014/main" id="{BB1AF7F9-6585-FEAB-F7A4-07AB60142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3734542"/>
            <a:ext cx="8569325" cy="2016125"/>
          </a:xfrm>
          <a:prstGeom prst="ellips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</a:pPr>
            <a:endParaRPr kumimoji="0" lang="ja-JP" altLang="en-US" sz="1800"/>
          </a:p>
        </p:txBody>
      </p:sp>
      <p:sp>
        <p:nvSpPr>
          <p:cNvPr id="5" name="正方形/長方形 2">
            <a:extLst>
              <a:ext uri="{FF2B5EF4-FFF2-40B4-BE49-F238E27FC236}">
                <a16:creationId xmlns:a16="http://schemas.microsoft.com/office/drawing/2014/main" id="{BFDEC337-2ED9-AAA6-4512-992AB1585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913" y="1070717"/>
            <a:ext cx="1008062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</a:pPr>
            <a:r>
              <a:rPr kumimoji="0" lang="ja-JP" altLang="en-US" sz="1800"/>
              <a:t>組織</a:t>
            </a:r>
          </a:p>
        </p:txBody>
      </p:sp>
      <p:sp>
        <p:nvSpPr>
          <p:cNvPr id="9" name="正方形/長方形 9">
            <a:extLst>
              <a:ext uri="{FF2B5EF4-FFF2-40B4-BE49-F238E27FC236}">
                <a16:creationId xmlns:a16="http://schemas.microsoft.com/office/drawing/2014/main" id="{F7AE98E6-729C-51FA-DFFB-B1DBFCDC7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300" y="1070717"/>
            <a:ext cx="762000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</a:pPr>
            <a:r>
              <a:rPr kumimoji="0" lang="ja-JP" altLang="en-US" sz="1800"/>
              <a:t>制度</a:t>
            </a:r>
          </a:p>
        </p:txBody>
      </p:sp>
      <p:sp>
        <p:nvSpPr>
          <p:cNvPr id="10" name="正方形/長方形 10">
            <a:extLst>
              <a:ext uri="{FF2B5EF4-FFF2-40B4-BE49-F238E27FC236}">
                <a16:creationId xmlns:a16="http://schemas.microsoft.com/office/drawing/2014/main" id="{8B24760D-20B8-6D36-FE84-5A3331771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9988" y="3561505"/>
            <a:ext cx="2447925" cy="433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</a:pPr>
            <a:r>
              <a:rPr kumimoji="0" lang="ja-JP" altLang="en-US" sz="1800"/>
              <a:t>人間</a:t>
            </a:r>
          </a:p>
        </p:txBody>
      </p:sp>
      <p:sp>
        <p:nvSpPr>
          <p:cNvPr id="11" name="円/楕円 11">
            <a:extLst>
              <a:ext uri="{FF2B5EF4-FFF2-40B4-BE49-F238E27FC236}">
                <a16:creationId xmlns:a16="http://schemas.microsoft.com/office/drawing/2014/main" id="{FF6BFA9A-7D65-5D95-0A9C-441D127DD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215180"/>
            <a:ext cx="3025775" cy="2447925"/>
          </a:xfrm>
          <a:prstGeom prst="ellipse">
            <a:avLst/>
          </a:prstGeom>
          <a:noFill/>
          <a:ln w="19050" algn="ctr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</a:pPr>
            <a:endParaRPr kumimoji="0" lang="ja-JP" altLang="en-US" sz="1800"/>
          </a:p>
        </p:txBody>
      </p:sp>
      <p:sp>
        <p:nvSpPr>
          <p:cNvPr id="12" name="正方形/長方形 12">
            <a:extLst>
              <a:ext uri="{FF2B5EF4-FFF2-40B4-BE49-F238E27FC236}">
                <a16:creationId xmlns:a16="http://schemas.microsoft.com/office/drawing/2014/main" id="{2E87A2A3-5A1F-681F-F1F1-55E2162FB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463" y="1070717"/>
            <a:ext cx="1009650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</a:pPr>
            <a:r>
              <a:rPr kumimoji="0" lang="ja-JP" altLang="en-US" sz="1800"/>
              <a:t>仕事</a:t>
            </a:r>
          </a:p>
        </p:txBody>
      </p:sp>
      <p:sp>
        <p:nvSpPr>
          <p:cNvPr id="13" name="メモ 3">
            <a:extLst>
              <a:ext uri="{FF2B5EF4-FFF2-40B4-BE49-F238E27FC236}">
                <a16:creationId xmlns:a16="http://schemas.microsoft.com/office/drawing/2014/main" id="{A67D0C3B-2010-C639-361E-460F6FBB3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113" y="1718417"/>
            <a:ext cx="1871662" cy="4318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</a:pPr>
            <a:r>
              <a:rPr kumimoji="0" lang="ja-JP" altLang="en-US" sz="1800"/>
              <a:t>役割分担が明確</a:t>
            </a:r>
          </a:p>
        </p:txBody>
      </p:sp>
      <p:sp>
        <p:nvSpPr>
          <p:cNvPr id="14" name="メモ 14">
            <a:extLst>
              <a:ext uri="{FF2B5EF4-FFF2-40B4-BE49-F238E27FC236}">
                <a16:creationId xmlns:a16="http://schemas.microsoft.com/office/drawing/2014/main" id="{F1B0E94D-218E-D168-0932-49818FB29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113" y="2294680"/>
            <a:ext cx="1871662" cy="431800"/>
          </a:xfrm>
          <a:prstGeom prst="foldedCorner">
            <a:avLst>
              <a:gd name="adj" fmla="val 16667"/>
            </a:avLst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</a:pPr>
            <a:r>
              <a:rPr kumimoji="0" lang="ja-JP" altLang="en-US" sz="1800"/>
              <a:t>承認作業が煩雑</a:t>
            </a:r>
          </a:p>
        </p:txBody>
      </p:sp>
      <p:sp>
        <p:nvSpPr>
          <p:cNvPr id="15" name="メモ 15">
            <a:extLst>
              <a:ext uri="{FF2B5EF4-FFF2-40B4-BE49-F238E27FC236}">
                <a16:creationId xmlns:a16="http://schemas.microsoft.com/office/drawing/2014/main" id="{8DAC067B-9F86-E550-4569-736ACE7A1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563" y="1646980"/>
            <a:ext cx="1441450" cy="4318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</a:pPr>
            <a:r>
              <a:rPr kumimoji="0" lang="ja-JP" altLang="en-US" sz="1800"/>
              <a:t>専門性高い</a:t>
            </a:r>
          </a:p>
        </p:txBody>
      </p:sp>
      <p:sp>
        <p:nvSpPr>
          <p:cNvPr id="16" name="メモ 16">
            <a:extLst>
              <a:ext uri="{FF2B5EF4-FFF2-40B4-BE49-F238E27FC236}">
                <a16:creationId xmlns:a16="http://schemas.microsoft.com/office/drawing/2014/main" id="{699BDEC1-E805-77B0-9269-AC848D52F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563" y="2285155"/>
            <a:ext cx="1441450" cy="4318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</a:pPr>
            <a:r>
              <a:rPr kumimoji="0" lang="ja-JP" altLang="en-US" sz="1800"/>
              <a:t>改善改良</a:t>
            </a:r>
          </a:p>
        </p:txBody>
      </p:sp>
      <p:sp>
        <p:nvSpPr>
          <p:cNvPr id="17" name="メモ 17">
            <a:extLst>
              <a:ext uri="{FF2B5EF4-FFF2-40B4-BE49-F238E27FC236}">
                <a16:creationId xmlns:a16="http://schemas.microsoft.com/office/drawing/2014/main" id="{08564517-6291-E6EC-E172-8BEF99BBB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275" y="2510580"/>
            <a:ext cx="1441450" cy="431800"/>
          </a:xfrm>
          <a:prstGeom prst="foldedCorner">
            <a:avLst>
              <a:gd name="adj" fmla="val 16667"/>
            </a:avLst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</a:pPr>
            <a:r>
              <a:rPr kumimoji="0" lang="ja-JP" altLang="en-US" sz="1800"/>
              <a:t>評価が曖昧</a:t>
            </a:r>
          </a:p>
        </p:txBody>
      </p:sp>
      <p:sp>
        <p:nvSpPr>
          <p:cNvPr id="18" name="メモ 21">
            <a:extLst>
              <a:ext uri="{FF2B5EF4-FFF2-40B4-BE49-F238E27FC236}">
                <a16:creationId xmlns:a16="http://schemas.microsoft.com/office/drawing/2014/main" id="{7D5C7418-E983-5728-2FD1-902475453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0563" y="2942380"/>
            <a:ext cx="1441450" cy="431800"/>
          </a:xfrm>
          <a:prstGeom prst="foldedCorner">
            <a:avLst>
              <a:gd name="adj" fmla="val 16667"/>
            </a:avLst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</a:pPr>
            <a:r>
              <a:rPr kumimoji="0" lang="ja-JP" altLang="en-US" sz="1800"/>
              <a:t>チャレンジ</a:t>
            </a:r>
          </a:p>
        </p:txBody>
      </p:sp>
      <p:sp>
        <p:nvSpPr>
          <p:cNvPr id="19" name="メモ 22">
            <a:extLst>
              <a:ext uri="{FF2B5EF4-FFF2-40B4-BE49-F238E27FC236}">
                <a16:creationId xmlns:a16="http://schemas.microsoft.com/office/drawing/2014/main" id="{9FB04138-5606-3825-2166-79B9DAC14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613" y="4239367"/>
            <a:ext cx="1439862" cy="4318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</a:pPr>
            <a:r>
              <a:rPr kumimoji="0" lang="ja-JP" altLang="en-US" sz="1800"/>
              <a:t>社会貢献</a:t>
            </a:r>
          </a:p>
        </p:txBody>
      </p:sp>
      <p:sp>
        <p:nvSpPr>
          <p:cNvPr id="20" name="メモ 23">
            <a:extLst>
              <a:ext uri="{FF2B5EF4-FFF2-40B4-BE49-F238E27FC236}">
                <a16:creationId xmlns:a16="http://schemas.microsoft.com/office/drawing/2014/main" id="{4CB21DF1-3CD2-BE3E-62C5-6B2740C67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613" y="4887067"/>
            <a:ext cx="1439862" cy="4318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</a:pPr>
            <a:r>
              <a:rPr kumimoji="0" lang="ja-JP" altLang="en-US" sz="1800"/>
              <a:t>論理思考</a:t>
            </a:r>
          </a:p>
        </p:txBody>
      </p:sp>
      <p:sp>
        <p:nvSpPr>
          <p:cNvPr id="21" name="メモ 24">
            <a:extLst>
              <a:ext uri="{FF2B5EF4-FFF2-40B4-BE49-F238E27FC236}">
                <a16:creationId xmlns:a16="http://schemas.microsoft.com/office/drawing/2014/main" id="{409207DD-3F2F-D822-9850-519D4D7DD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275" y="4239367"/>
            <a:ext cx="1441450" cy="4318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</a:pPr>
            <a:r>
              <a:rPr kumimoji="0" lang="ja-JP" altLang="en-US" sz="1800"/>
              <a:t>協力・協調</a:t>
            </a:r>
          </a:p>
        </p:txBody>
      </p:sp>
      <p:sp>
        <p:nvSpPr>
          <p:cNvPr id="22" name="メモ 25">
            <a:extLst>
              <a:ext uri="{FF2B5EF4-FFF2-40B4-BE49-F238E27FC236}">
                <a16:creationId xmlns:a16="http://schemas.microsoft.com/office/drawing/2014/main" id="{792FA670-B94A-22D2-178A-B14E41DC6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275" y="4887067"/>
            <a:ext cx="1441450" cy="431800"/>
          </a:xfrm>
          <a:prstGeom prst="foldedCorner">
            <a:avLst>
              <a:gd name="adj" fmla="val 16667"/>
            </a:avLst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</a:pPr>
            <a:r>
              <a:rPr kumimoji="0" lang="ja-JP" altLang="en-US" sz="1800"/>
              <a:t>本音・建前</a:t>
            </a:r>
          </a:p>
        </p:txBody>
      </p:sp>
      <p:sp>
        <p:nvSpPr>
          <p:cNvPr id="23" name="メモ 26">
            <a:extLst>
              <a:ext uri="{FF2B5EF4-FFF2-40B4-BE49-F238E27FC236}">
                <a16:creationId xmlns:a16="http://schemas.microsoft.com/office/drawing/2014/main" id="{E1094D50-B6A9-7E2A-3BC7-EE290A647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4239367"/>
            <a:ext cx="1441450" cy="431800"/>
          </a:xfrm>
          <a:prstGeom prst="foldedCorner">
            <a:avLst>
              <a:gd name="adj" fmla="val 16667"/>
            </a:avLst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</a:pPr>
            <a:r>
              <a:rPr kumimoji="0" lang="ja-JP" altLang="en-US" sz="1800"/>
              <a:t>内向・評価</a:t>
            </a:r>
          </a:p>
        </p:txBody>
      </p:sp>
      <p:sp>
        <p:nvSpPr>
          <p:cNvPr id="24" name="メモ 27">
            <a:extLst>
              <a:ext uri="{FF2B5EF4-FFF2-40B4-BE49-F238E27FC236}">
                <a16:creationId xmlns:a16="http://schemas.microsoft.com/office/drawing/2014/main" id="{41962C52-5F7D-3C2D-C8F8-295AFD49D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4887067"/>
            <a:ext cx="1441450" cy="431800"/>
          </a:xfrm>
          <a:prstGeom prst="foldedCorner">
            <a:avLst>
              <a:gd name="adj" fmla="val 16667"/>
            </a:avLst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</a:pPr>
            <a:r>
              <a:rPr kumimoji="0" lang="ja-JP" altLang="en-US" sz="1800"/>
              <a:t>創造的思考</a:t>
            </a:r>
          </a:p>
        </p:txBody>
      </p:sp>
      <p:sp>
        <p:nvSpPr>
          <p:cNvPr id="25" name="メモ 28">
            <a:extLst>
              <a:ext uri="{FF2B5EF4-FFF2-40B4-BE49-F238E27FC236}">
                <a16:creationId xmlns:a16="http://schemas.microsoft.com/office/drawing/2014/main" id="{A30662B5-359E-C73B-0CA6-8A87B04CB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275" y="1934317"/>
            <a:ext cx="1441450" cy="431800"/>
          </a:xfrm>
          <a:prstGeom prst="foldedCorner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</a:pPr>
            <a:r>
              <a:rPr kumimoji="0" lang="ja-JP" altLang="en-US" sz="1800"/>
              <a:t>年功序列</a:t>
            </a: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8BE03331-8B9A-AD60-FAED-3474242AA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5876080"/>
            <a:ext cx="8964613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</a:pPr>
            <a:r>
              <a:rPr lang="en-US" altLang="ja-JP" sz="2800" u="sng">
                <a:solidFill>
                  <a:srgbClr val="FF0000"/>
                </a:solidFill>
                <a:latin typeface="ＭＳ Ｐゴシック" panose="020B0600070205080204" pitchFamily="50" charset="-128"/>
              </a:rPr>
              <a:t>※</a:t>
            </a:r>
            <a:r>
              <a:rPr lang="ja-JP" altLang="en-US" sz="2800" u="sng">
                <a:solidFill>
                  <a:srgbClr val="FF0000"/>
                </a:solidFill>
                <a:latin typeface="ＭＳ Ｐゴシック" panose="020B0600070205080204" pitchFamily="50" charset="-128"/>
              </a:rPr>
              <a:t>ポストイットの＋と－の色を決めて、グルーピングをする</a:t>
            </a:r>
            <a:endParaRPr lang="en-US" altLang="ja-JP" sz="2800" u="sng">
              <a:solidFill>
                <a:srgbClr val="FF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7" name="メモ 30">
            <a:extLst>
              <a:ext uri="{FF2B5EF4-FFF2-40B4-BE49-F238E27FC236}">
                <a16:creationId xmlns:a16="http://schemas.microsoft.com/office/drawing/2014/main" id="{DBDCE379-61DB-FCB7-B63F-83EBB3A1C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113" y="2870942"/>
            <a:ext cx="1871662" cy="431800"/>
          </a:xfrm>
          <a:prstGeom prst="foldedCorner">
            <a:avLst>
              <a:gd name="adj" fmla="val 16667"/>
            </a:avLst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</a:pPr>
            <a:r>
              <a:rPr kumimoji="0" lang="ja-JP" altLang="en-US" sz="1800"/>
              <a:t>縦割で連携せず</a:t>
            </a:r>
          </a:p>
        </p:txBody>
      </p:sp>
      <p:sp>
        <p:nvSpPr>
          <p:cNvPr id="28" name="加算記号 27">
            <a:extLst>
              <a:ext uri="{FF2B5EF4-FFF2-40B4-BE49-F238E27FC236}">
                <a16:creationId xmlns:a16="http://schemas.microsoft.com/office/drawing/2014/main" id="{A20DC6B9-7874-24F6-983B-64D35CAE05DB}"/>
              </a:ext>
            </a:extLst>
          </p:cNvPr>
          <p:cNvSpPr/>
          <p:nvPr/>
        </p:nvSpPr>
        <p:spPr bwMode="auto">
          <a:xfrm>
            <a:off x="488950" y="5463330"/>
            <a:ext cx="503238" cy="503237"/>
          </a:xfrm>
          <a:prstGeom prst="mathPlus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17488" indent="-217488" algn="ct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defRPr/>
            </a:pPr>
            <a:endParaRPr lang="ja-JP" altLang="en-US" sz="1800">
              <a:latin typeface="Arial" charset="0"/>
            </a:endParaRPr>
          </a:p>
        </p:txBody>
      </p:sp>
      <p:sp>
        <p:nvSpPr>
          <p:cNvPr id="29" name="減算記号 28">
            <a:extLst>
              <a:ext uri="{FF2B5EF4-FFF2-40B4-BE49-F238E27FC236}">
                <a16:creationId xmlns:a16="http://schemas.microsoft.com/office/drawing/2014/main" id="{5D352545-FA56-643B-51B9-B70BFECE6E8B}"/>
              </a:ext>
            </a:extLst>
          </p:cNvPr>
          <p:cNvSpPr/>
          <p:nvPr/>
        </p:nvSpPr>
        <p:spPr bwMode="auto">
          <a:xfrm>
            <a:off x="992188" y="5463330"/>
            <a:ext cx="576262" cy="503237"/>
          </a:xfrm>
          <a:prstGeom prst="mathMinus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17488" indent="-217488" algn="ct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defRPr/>
            </a:pPr>
            <a:endParaRPr lang="ja-JP" altLang="en-US" sz="1800">
              <a:latin typeface="Arial" charset="0"/>
            </a:endParaRPr>
          </a:p>
        </p:txBody>
      </p:sp>
      <p:sp>
        <p:nvSpPr>
          <p:cNvPr id="30" name="加算記号 29">
            <a:extLst>
              <a:ext uri="{FF2B5EF4-FFF2-40B4-BE49-F238E27FC236}">
                <a16:creationId xmlns:a16="http://schemas.microsoft.com/office/drawing/2014/main" id="{95BE8A39-ADEE-4AFF-AF81-5D3394AD8095}"/>
              </a:ext>
            </a:extLst>
          </p:cNvPr>
          <p:cNvSpPr/>
          <p:nvPr/>
        </p:nvSpPr>
        <p:spPr bwMode="auto">
          <a:xfrm>
            <a:off x="8266113" y="5463330"/>
            <a:ext cx="503237" cy="503237"/>
          </a:xfrm>
          <a:prstGeom prst="mathPlus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17488" indent="-217488" algn="ct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defRPr/>
            </a:pPr>
            <a:endParaRPr lang="ja-JP" altLang="en-US" sz="1800">
              <a:latin typeface="Arial" charset="0"/>
            </a:endParaRPr>
          </a:p>
        </p:txBody>
      </p:sp>
      <p:sp>
        <p:nvSpPr>
          <p:cNvPr id="31" name="減算記号 30">
            <a:extLst>
              <a:ext uri="{FF2B5EF4-FFF2-40B4-BE49-F238E27FC236}">
                <a16:creationId xmlns:a16="http://schemas.microsoft.com/office/drawing/2014/main" id="{0BDB8620-B621-A4D6-F96C-4B5A45244494}"/>
              </a:ext>
            </a:extLst>
          </p:cNvPr>
          <p:cNvSpPr/>
          <p:nvPr/>
        </p:nvSpPr>
        <p:spPr bwMode="auto">
          <a:xfrm>
            <a:off x="8769350" y="5463330"/>
            <a:ext cx="576263" cy="503237"/>
          </a:xfrm>
          <a:prstGeom prst="mathMinus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17488" indent="-217488" algn="ctr" eaLnBrk="1" hangingPunct="1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defRPr/>
            </a:pPr>
            <a:endParaRPr lang="ja-JP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207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Text Box 3">
            <a:extLst>
              <a:ext uri="{FF2B5EF4-FFF2-40B4-BE49-F238E27FC236}">
                <a16:creationId xmlns:a16="http://schemas.microsoft.com/office/drawing/2014/main" id="{67E8AFAC-F946-E24B-1352-0EB4F3439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2420938"/>
            <a:ext cx="8640763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優先順位　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】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グループワーク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B2B2B2"/>
              </a:buClr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会社全体において＋継承進化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/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－解決変革したいことを決める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676" name="正方形/長方形 1">
            <a:extLst>
              <a:ext uri="{FF2B5EF4-FFF2-40B4-BE49-F238E27FC236}">
                <a16:creationId xmlns:a16="http://schemas.microsoft.com/office/drawing/2014/main" id="{031C0D6A-33B5-B51C-9D53-0D8C865A6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2924175"/>
            <a:ext cx="8856662" cy="1296988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217488" indent="-2174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4757A77-BC9E-70DD-9C37-3C838D0D0230}"/>
              </a:ext>
            </a:extLst>
          </p:cNvPr>
          <p:cNvSpPr/>
          <p:nvPr/>
        </p:nvSpPr>
        <p:spPr>
          <a:xfrm>
            <a:off x="-9525" y="246063"/>
            <a:ext cx="9844088" cy="766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　  </a:t>
            </a:r>
            <a:r>
              <a:rPr kumimoji="1" lang="ja-JP" altLang="en-US" b="1" dirty="0">
                <a:solidFill>
                  <a:prstClr val="black"/>
                </a:solidFill>
                <a:latin typeface="Arial"/>
                <a:ea typeface="ＭＳ Ｐゴシック"/>
              </a:rPr>
              <a:t>問題定義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　　　　　　　　　　　　　　　　　　　　　　　　　　　　　　　　　　　　　　　　　　　個人ワーク　</a:t>
            </a:r>
            <a:r>
              <a:rPr kumimoji="1" lang="en-US" altLang="ja-JP" b="1" dirty="0">
                <a:solidFill>
                  <a:srgbClr val="FF0000"/>
                </a:solidFill>
                <a:latin typeface="Arial"/>
                <a:ea typeface="ＭＳ Ｐゴシック"/>
              </a:rPr>
              <a:t> 5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分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　　　　　　　　　　　　　　　　　　　　　　　　　　　　　　　　　　　　　　　　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9A17019-8ED0-5ABA-0BE9-10B743122A93}"/>
              </a:ext>
            </a:extLst>
          </p:cNvPr>
          <p:cNvSpPr/>
          <p:nvPr/>
        </p:nvSpPr>
        <p:spPr>
          <a:xfrm>
            <a:off x="144463" y="4851400"/>
            <a:ext cx="4754562" cy="17526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7699" name="正方形/長方形 22">
            <a:extLst>
              <a:ext uri="{FF2B5EF4-FFF2-40B4-BE49-F238E27FC236}">
                <a16:creationId xmlns:a16="http://schemas.microsoft.com/office/drawing/2014/main" id="{6CBD8637-2F47-BF27-CB8C-D2FC37CD4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50" y="692150"/>
            <a:ext cx="2771775" cy="1008063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700" name="正方形/長方形 22">
            <a:extLst>
              <a:ext uri="{FF2B5EF4-FFF2-40B4-BE49-F238E27FC236}">
                <a16:creationId xmlns:a16="http://schemas.microsoft.com/office/drawing/2014/main" id="{A56C5356-58CB-C2B6-3A92-978C7EBA0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50" y="404813"/>
            <a:ext cx="2771775" cy="288925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50" charset="-128"/>
                <a:cs typeface="+mn-cs"/>
              </a:rPr>
              <a:t>経営・方針・計画・戦略・戦術</a:t>
            </a:r>
          </a:p>
        </p:txBody>
      </p:sp>
      <p:sp>
        <p:nvSpPr>
          <p:cNvPr id="157701" name="正方形/長方形 22">
            <a:extLst>
              <a:ext uri="{FF2B5EF4-FFF2-40B4-BE49-F238E27FC236}">
                <a16:creationId xmlns:a16="http://schemas.microsoft.com/office/drawing/2014/main" id="{257D6F4D-9900-81D8-070B-62F3474EA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50" y="2189163"/>
            <a:ext cx="2771775" cy="1008062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702" name="正方形/長方形 22">
            <a:extLst>
              <a:ext uri="{FF2B5EF4-FFF2-40B4-BE49-F238E27FC236}">
                <a16:creationId xmlns:a16="http://schemas.microsoft.com/office/drawing/2014/main" id="{D4868901-6BDA-2228-40BE-D08E19F98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50" y="1901825"/>
            <a:ext cx="2771775" cy="288925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50" charset="-128"/>
                <a:cs typeface="+mn-cs"/>
              </a:rPr>
              <a:t>理念・社風・文化・規範・行動</a:t>
            </a:r>
          </a:p>
        </p:txBody>
      </p:sp>
      <p:sp>
        <p:nvSpPr>
          <p:cNvPr id="157703" name="正方形/長方形 22">
            <a:extLst>
              <a:ext uri="{FF2B5EF4-FFF2-40B4-BE49-F238E27FC236}">
                <a16:creationId xmlns:a16="http://schemas.microsoft.com/office/drawing/2014/main" id="{B27951A4-D707-E451-9988-52867D0C6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3644900"/>
            <a:ext cx="2771775" cy="1008063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704" name="正方形/長方形 22">
            <a:extLst>
              <a:ext uri="{FF2B5EF4-FFF2-40B4-BE49-F238E27FC236}">
                <a16:creationId xmlns:a16="http://schemas.microsoft.com/office/drawing/2014/main" id="{D6D60CDA-BDB2-28C3-F907-48B785C71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9175" y="3376613"/>
            <a:ext cx="2771775" cy="288925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50" charset="-128"/>
                <a:cs typeface="+mn-cs"/>
              </a:rPr>
              <a:t>効率・向上・改善・解決・防止</a:t>
            </a:r>
          </a:p>
        </p:txBody>
      </p:sp>
      <p:sp>
        <p:nvSpPr>
          <p:cNvPr id="157705" name="正方形/長方形 22">
            <a:extLst>
              <a:ext uri="{FF2B5EF4-FFF2-40B4-BE49-F238E27FC236}">
                <a16:creationId xmlns:a16="http://schemas.microsoft.com/office/drawing/2014/main" id="{A5ADE0FD-58BA-D70D-9CBE-C566FE07B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1393825"/>
            <a:ext cx="2771775" cy="1008063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706" name="正方形/長方形 22">
            <a:extLst>
              <a:ext uri="{FF2B5EF4-FFF2-40B4-BE49-F238E27FC236}">
                <a16:creationId xmlns:a16="http://schemas.microsoft.com/office/drawing/2014/main" id="{BC546C7F-638C-32AC-3BD4-3ADD2086D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1106488"/>
            <a:ext cx="2771775" cy="288925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50" charset="-128"/>
                <a:cs typeface="+mn-cs"/>
              </a:rPr>
              <a:t>対象・事業・商品・役務・価値</a:t>
            </a:r>
          </a:p>
        </p:txBody>
      </p:sp>
      <p:sp>
        <p:nvSpPr>
          <p:cNvPr id="157707" name="正方形/長方形 22">
            <a:extLst>
              <a:ext uri="{FF2B5EF4-FFF2-40B4-BE49-F238E27FC236}">
                <a16:creationId xmlns:a16="http://schemas.microsoft.com/office/drawing/2014/main" id="{3C518ED0-25E8-5CCC-40C0-BE24359F2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2873375"/>
            <a:ext cx="2771775" cy="1008063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708" name="正方形/長方形 22">
            <a:extLst>
              <a:ext uri="{FF2B5EF4-FFF2-40B4-BE49-F238E27FC236}">
                <a16:creationId xmlns:a16="http://schemas.microsoft.com/office/drawing/2014/main" id="{66F6269A-8E32-2854-DDB4-BEB154C8C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2586038"/>
            <a:ext cx="2771775" cy="288925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50" charset="-128"/>
                <a:cs typeface="+mn-cs"/>
              </a:rPr>
              <a:t>共有・学習・協働・達成・引継</a:t>
            </a:r>
          </a:p>
        </p:txBody>
      </p:sp>
      <p:sp>
        <p:nvSpPr>
          <p:cNvPr id="157709" name="正方形/長方形 22">
            <a:extLst>
              <a:ext uri="{FF2B5EF4-FFF2-40B4-BE49-F238E27FC236}">
                <a16:creationId xmlns:a16="http://schemas.microsoft.com/office/drawing/2014/main" id="{EC7E8693-3766-C5FA-CC77-21751432C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1393825"/>
            <a:ext cx="2771775" cy="1008063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710" name="正方形/長方形 22">
            <a:extLst>
              <a:ext uri="{FF2B5EF4-FFF2-40B4-BE49-F238E27FC236}">
                <a16:creationId xmlns:a16="http://schemas.microsoft.com/office/drawing/2014/main" id="{7C117139-CBB2-C5F5-2154-93CBC827C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1106488"/>
            <a:ext cx="2771775" cy="288925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50" charset="-128"/>
                <a:cs typeface="+mn-cs"/>
              </a:rPr>
              <a:t>人員・体制・役割・採用・育成</a:t>
            </a:r>
          </a:p>
        </p:txBody>
      </p:sp>
      <p:sp>
        <p:nvSpPr>
          <p:cNvPr id="157711" name="正方形/長方形 22">
            <a:extLst>
              <a:ext uri="{FF2B5EF4-FFF2-40B4-BE49-F238E27FC236}">
                <a16:creationId xmlns:a16="http://schemas.microsoft.com/office/drawing/2014/main" id="{817BCABB-3C07-B81A-BD0A-D2620B199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2873375"/>
            <a:ext cx="2771775" cy="1008063"/>
          </a:xfrm>
          <a:prstGeom prst="rect">
            <a:avLst/>
          </a:prstGeom>
          <a:solidFill>
            <a:srgbClr val="FFFFFF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712" name="正方形/長方形 22">
            <a:extLst>
              <a:ext uri="{FF2B5EF4-FFF2-40B4-BE49-F238E27FC236}">
                <a16:creationId xmlns:a16="http://schemas.microsoft.com/office/drawing/2014/main" id="{0B37B5C8-71E9-6F6F-EBD7-95EC6BF97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2586038"/>
            <a:ext cx="2771775" cy="288925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50" charset="-128"/>
                <a:cs typeface="+mn-cs"/>
              </a:rPr>
              <a:t>目標・管理・評価・制度・仕組</a:t>
            </a:r>
          </a:p>
        </p:txBody>
      </p:sp>
      <p:sp>
        <p:nvSpPr>
          <p:cNvPr id="34" name="円/楕円 4">
            <a:extLst>
              <a:ext uri="{FF2B5EF4-FFF2-40B4-BE49-F238E27FC236}">
                <a16:creationId xmlns:a16="http://schemas.microsoft.com/office/drawing/2014/main" id="{48351EAE-1CC5-1906-DF0F-91B72C89E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381000"/>
            <a:ext cx="2808288" cy="5762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Tx/>
              <a:buNone/>
              <a:tabLst/>
              <a:defRPr/>
            </a:pP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Tx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会社への愛着・誇り・信頼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Tx/>
              <a:buNone/>
              <a:tabLst/>
              <a:defRPr/>
            </a:pP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Tx/>
              <a:buNone/>
              <a:tabLst/>
              <a:defRPr/>
            </a:pP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円/楕円 59">
            <a:extLst>
              <a:ext uri="{FF2B5EF4-FFF2-40B4-BE49-F238E27FC236}">
                <a16:creationId xmlns:a16="http://schemas.microsoft.com/office/drawing/2014/main" id="{E82833AA-2B14-FEB6-51A2-65C9ECA54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4033838"/>
            <a:ext cx="2808288" cy="57626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Tx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職場での居場所・働きやすさ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Tx/>
              <a:buNone/>
              <a:tabLst/>
              <a:defRPr/>
            </a:pP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円/楕円 60">
            <a:extLst>
              <a:ext uri="{FF2B5EF4-FFF2-40B4-BE49-F238E27FC236}">
                <a16:creationId xmlns:a16="http://schemas.microsoft.com/office/drawing/2014/main" id="{B8C57762-EC5B-4601-B841-3C1D790BC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888" y="381000"/>
            <a:ext cx="2808287" cy="5762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Tx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個人の自己実現・個性発揮</a:t>
            </a:r>
            <a:endParaRPr kumimoji="0" lang="en-US" altLang="ja-JP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Tx/>
              <a:buNone/>
              <a:tabLst/>
              <a:defRPr/>
            </a:pPr>
            <a:endParaRPr kumimoji="0" lang="en-US" altLang="ja-JP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円/楕円 61">
            <a:extLst>
              <a:ext uri="{FF2B5EF4-FFF2-40B4-BE49-F238E27FC236}">
                <a16:creationId xmlns:a16="http://schemas.microsoft.com/office/drawing/2014/main" id="{9DEFF4FC-3AA2-4030-7E27-3A3200645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888" y="4033838"/>
            <a:ext cx="2808287" cy="57626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Tx/>
              <a:buNone/>
              <a:tabLst/>
              <a:defRPr/>
            </a:pPr>
            <a:r>
              <a:rPr kumimoji="0" lang="ja-JP" alt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仕事をする意味合い・やりがい</a:t>
            </a: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Tx/>
              <a:buNone/>
              <a:tabLst/>
              <a:defRPr/>
            </a:pPr>
            <a:endParaRPr kumimoji="0" lang="en-US" altLang="ja-JP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77CC8DF4-EC2E-E5CA-964E-084E75F46931}"/>
              </a:ext>
            </a:extLst>
          </p:cNvPr>
          <p:cNvSpPr/>
          <p:nvPr/>
        </p:nvSpPr>
        <p:spPr>
          <a:xfrm>
            <a:off x="5003800" y="4851400"/>
            <a:ext cx="4752975" cy="17526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7719" name="正方形/長方形 22">
            <a:extLst>
              <a:ext uri="{FF2B5EF4-FFF2-40B4-BE49-F238E27FC236}">
                <a16:creationId xmlns:a16="http://schemas.microsoft.com/office/drawing/2014/main" id="{CD3F570C-58BE-7D86-CEC2-7EEC37A08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3" y="4856163"/>
            <a:ext cx="4748212" cy="288925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50" charset="-128"/>
                <a:cs typeface="+mn-cs"/>
              </a:rPr>
              <a:t>＋　継承進化</a:t>
            </a:r>
          </a:p>
        </p:txBody>
      </p:sp>
      <p:sp>
        <p:nvSpPr>
          <p:cNvPr id="157720" name="正方形/長方形 22">
            <a:extLst>
              <a:ext uri="{FF2B5EF4-FFF2-40B4-BE49-F238E27FC236}">
                <a16:creationId xmlns:a16="http://schemas.microsoft.com/office/drawing/2014/main" id="{5087997B-CF2C-4D9E-C3D3-0D2B31325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925" y="4856163"/>
            <a:ext cx="4749800" cy="288925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anose="020B0600070205080204" pitchFamily="50" charset="-128"/>
                <a:cs typeface="+mn-cs"/>
              </a:rPr>
              <a:t>－　解決変革</a:t>
            </a:r>
          </a:p>
        </p:txBody>
      </p:sp>
      <p:sp>
        <p:nvSpPr>
          <p:cNvPr id="157721" name="Text Box 35">
            <a:extLst>
              <a:ext uri="{FF2B5EF4-FFF2-40B4-BE49-F238E27FC236}">
                <a16:creationId xmlns:a16="http://schemas.microsoft.com/office/drawing/2014/main" id="{00AFAE72-6B83-BDFB-7DC2-8394A21C3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5232400"/>
            <a:ext cx="463391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( 1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位 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)                                  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  ( 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理由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( 2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位 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)                              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      ( 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理由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( 3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位 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)                                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    ( 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理由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)</a:t>
            </a:r>
          </a:p>
        </p:txBody>
      </p:sp>
      <p:sp>
        <p:nvSpPr>
          <p:cNvPr id="157722" name="Text Box 35">
            <a:extLst>
              <a:ext uri="{FF2B5EF4-FFF2-40B4-BE49-F238E27FC236}">
                <a16:creationId xmlns:a16="http://schemas.microsoft.com/office/drawing/2014/main" id="{30E3DA35-505A-D9A4-384C-FEE1B9ACE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575" y="5229225"/>
            <a:ext cx="46355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( 1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位 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)                          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          ( 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理由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( 2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位 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)                    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                ( 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理由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( 3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位 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)                   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                 ( </a:t>
            </a: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理由</a:t>
            </a:r>
            <a:r>
              <a:rPr kumimoji="1" lang="en-US" altLang="ja-JP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)</a:t>
            </a:r>
          </a:p>
        </p:txBody>
      </p:sp>
      <p:sp>
        <p:nvSpPr>
          <p:cNvPr id="2" name="Text Box 64">
            <a:extLst>
              <a:ext uri="{FF2B5EF4-FFF2-40B4-BE49-F238E27FC236}">
                <a16:creationId xmlns:a16="http://schemas.microsoft.com/office/drawing/2014/main" id="{29C9F464-CB33-32B3-5F2D-D06DE1616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240713" cy="263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No.9</a:t>
            </a:r>
            <a:r>
              <a:rPr kumimoji="1" lang="ja-JP" altLang="en-US" sz="11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：　問題定義　　　　　</a:t>
            </a:r>
            <a:endParaRPr kumimoji="1" lang="en-US" altLang="ja-JP" sz="110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Text Box 64">
            <a:extLst>
              <a:ext uri="{FF2B5EF4-FFF2-40B4-BE49-F238E27FC236}">
                <a16:creationId xmlns:a16="http://schemas.microsoft.com/office/drawing/2014/main" id="{C0C909AA-09DF-7DE4-3D03-D3DD92C7C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675" y="0"/>
            <a:ext cx="21002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株式会社ウィルアンドスタイル</a:t>
            </a:r>
            <a:endParaRPr kumimoji="1" lang="en-US" altLang="ja-JP" sz="110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5CA33DF-BADC-AA71-E0E5-77CC001BA977}"/>
              </a:ext>
            </a:extLst>
          </p:cNvPr>
          <p:cNvSpPr/>
          <p:nvPr/>
        </p:nvSpPr>
        <p:spPr>
          <a:xfrm>
            <a:off x="-9525" y="246063"/>
            <a:ext cx="9844088" cy="766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　  問題定義　　　　　　　　　　　　　　　　　　　　　　　　　　グループワーク　 </a:t>
            </a:r>
            <a:r>
              <a:rPr kumimoji="1" lang="en-US" altLang="ja-JP" b="1" dirty="0">
                <a:solidFill>
                  <a:srgbClr val="FF0000"/>
                </a:solidFill>
                <a:latin typeface="Arial"/>
                <a:ea typeface="ＭＳ Ｐゴシック"/>
              </a:rPr>
              <a:t>15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分　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＋　クラス全体発表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2CCC1FC3-0E27-A573-42D7-B951D79E2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1506538"/>
            <a:ext cx="8570913" cy="4611687"/>
          </a:xfrm>
          <a:prstGeom prst="foldedCorner">
            <a:avLst>
              <a:gd name="adj" fmla="val 631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 anchor="ctr">
            <a:spAutoFit/>
          </a:bodyPr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Tx/>
              <a:buNone/>
              <a:tabLst/>
              <a:defRPr/>
            </a:pPr>
            <a:endParaRPr kumimoji="0" lang="en-US" altLang="ja-JP" sz="1800" b="1" i="0" u="none" strike="noStrike" kern="120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Tx/>
              <a:buNone/>
              <a:tabLst/>
              <a:defRPr/>
            </a:pPr>
            <a:endParaRPr kumimoji="0" lang="en-US" altLang="ja-JP" sz="1800" b="1" i="0" u="none" strike="noStrike" kern="120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Tx/>
              <a:buNone/>
              <a:tabLst/>
              <a:defRPr/>
            </a:pPr>
            <a:endParaRPr kumimoji="0" lang="en-US" altLang="ja-JP" sz="1800" b="1" i="0" u="none" strike="noStrike" kern="120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Tx/>
              <a:buNone/>
              <a:tabLst/>
              <a:defRPr/>
            </a:pPr>
            <a:endParaRPr kumimoji="0" lang="en-US" altLang="ja-JP" sz="1800" b="1" i="0" u="none" strike="noStrike" kern="120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Tx/>
              <a:buNone/>
              <a:tabLst/>
              <a:defRPr/>
            </a:pPr>
            <a:endParaRPr kumimoji="0" lang="en-US" altLang="ja-JP" sz="1800" b="1" i="0" u="none" strike="noStrike" kern="120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Tx/>
              <a:buNone/>
              <a:tabLst/>
              <a:defRPr/>
            </a:pPr>
            <a:endParaRPr kumimoji="0" lang="en-US" altLang="ja-JP" sz="1800" b="1" i="0" u="none" strike="noStrike" kern="120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Tx/>
              <a:buNone/>
              <a:tabLst/>
              <a:defRPr/>
            </a:pPr>
            <a:endParaRPr kumimoji="0" lang="en-US" altLang="ja-JP" sz="1800" b="1" i="0" u="none" strike="noStrike" kern="120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Tx/>
              <a:buNone/>
              <a:tabLst/>
              <a:defRPr/>
            </a:pPr>
            <a:endParaRPr kumimoji="0" lang="en-US" altLang="ja-JP" sz="1800" b="1" i="0" u="none" strike="noStrike" kern="120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Tx/>
              <a:buNone/>
              <a:tabLst/>
              <a:defRPr/>
            </a:pPr>
            <a:endParaRPr kumimoji="0" lang="en-US" altLang="ja-JP" sz="1800" b="1" i="0" u="none" strike="noStrike" kern="120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Tx/>
              <a:buNone/>
              <a:tabLst/>
              <a:defRPr/>
            </a:pPr>
            <a:endParaRPr kumimoji="0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067A86A1-4060-B352-51EE-AC7066BFE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" y="1673762"/>
            <a:ext cx="7993063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会社全体において</a:t>
            </a:r>
            <a:endParaRPr lang="en-US" altLang="ja-JP" sz="2800" b="1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＋継承進化したいこと　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/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－解決変革したいこと　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「　</a:t>
            </a:r>
            <a:r>
              <a:rPr lang="ja-JP" altLang="en-US" sz="2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各</a:t>
            </a:r>
            <a:r>
              <a:rPr lang="en-US" altLang="ja-JP" sz="2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Top 3</a:t>
            </a:r>
            <a:r>
              <a:rPr lang="ja-JP" altLang="en-US" sz="2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　＆　理由</a:t>
            </a:r>
            <a:r>
              <a:rPr lang="en-US" altLang="ja-JP" sz="2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/</a:t>
            </a:r>
            <a:r>
              <a:rPr lang="ja-JP" altLang="en-US" sz="2800" b="1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事例　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」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ホワイトボード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各グループ　６分　スピーチ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883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E9CBA23-752F-40B3-90F6-979E4ADD24D9}"/>
              </a:ext>
            </a:extLst>
          </p:cNvPr>
          <p:cNvSpPr/>
          <p:nvPr/>
        </p:nvSpPr>
        <p:spPr>
          <a:xfrm>
            <a:off x="0" y="3114539"/>
            <a:ext cx="9915525" cy="766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Section 2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】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クリティカルな問題を主体的に解決する</a:t>
            </a:r>
            <a:endParaRPr kumimoji="0" lang="en-US" altLang="ja-JP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308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C7131F3-919A-1FE1-1903-FD4154D16D57}"/>
              </a:ext>
            </a:extLst>
          </p:cNvPr>
          <p:cNvSpPr/>
          <p:nvPr/>
        </p:nvSpPr>
        <p:spPr>
          <a:xfrm>
            <a:off x="-9525" y="209550"/>
            <a:ext cx="9915525" cy="766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目的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】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マネジメント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×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リーダーシップ　の　発揮プロセス　　　</a:t>
            </a:r>
            <a:endParaRPr kumimoji="0" lang="ja-JP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003" name="左右矢印 2">
            <a:extLst>
              <a:ext uri="{FF2B5EF4-FFF2-40B4-BE49-F238E27FC236}">
                <a16:creationId xmlns:a16="http://schemas.microsoft.com/office/drawing/2014/main" id="{8E67BACC-2E8B-AB81-CF46-FCAE61C5300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970882" y="3501231"/>
            <a:ext cx="792162" cy="504825"/>
          </a:xfrm>
          <a:prstGeom prst="leftRightArrow">
            <a:avLst>
              <a:gd name="adj1" fmla="val 50000"/>
              <a:gd name="adj2" fmla="val 49930"/>
            </a:avLst>
          </a:prstGeom>
          <a:solidFill>
            <a:srgbClr val="00206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004" name="右矢印 3">
            <a:extLst>
              <a:ext uri="{FF2B5EF4-FFF2-40B4-BE49-F238E27FC236}">
                <a16:creationId xmlns:a16="http://schemas.microsoft.com/office/drawing/2014/main" id="{FCC2F612-EADC-84C8-84E1-6F3DE0A40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350" y="3606800"/>
            <a:ext cx="649288" cy="287338"/>
          </a:xfrm>
          <a:prstGeom prst="rightArrow">
            <a:avLst>
              <a:gd name="adj1" fmla="val 50000"/>
              <a:gd name="adj2" fmla="val 50215"/>
            </a:avLst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217488" indent="-2174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005" name="テキスト ボックス 5">
            <a:extLst>
              <a:ext uri="{FF2B5EF4-FFF2-40B4-BE49-F238E27FC236}">
                <a16:creationId xmlns:a16="http://schemas.microsoft.com/office/drawing/2014/main" id="{1573C75C-E2EE-CD37-A5DC-B486CD281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3788"/>
            <a:ext cx="9906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1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自ら職場のありたい姿やあるべき姿を描き、自ら問題解決を主導したいテーマを意志を持って選ぶ。</a:t>
            </a:r>
          </a:p>
        </p:txBody>
      </p:sp>
      <p:sp>
        <p:nvSpPr>
          <p:cNvPr id="128006" name="テキスト ボックス 63">
            <a:extLst>
              <a:ext uri="{FF2B5EF4-FFF2-40B4-BE49-F238E27FC236}">
                <a16:creationId xmlns:a16="http://schemas.microsoft.com/office/drawing/2014/main" id="{ECACAD42-C1FC-1BDE-A997-B663A7826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84235"/>
            <a:ext cx="9906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1" lang="en-US" altLang="ja-JP" sz="16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16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短期で効率的に成果を創出するマネジメントだけではなく、人に働きかけて組織を変革に導く行動を強化する。</a:t>
            </a:r>
          </a:p>
        </p:txBody>
      </p:sp>
      <p:sp>
        <p:nvSpPr>
          <p:cNvPr id="128007" name="テキスト ボックス 6">
            <a:extLst>
              <a:ext uri="{FF2B5EF4-FFF2-40B4-BE49-F238E27FC236}">
                <a16:creationId xmlns:a16="http://schemas.microsoft.com/office/drawing/2014/main" id="{1E3B3257-957B-38C3-5B9D-739C46422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388" y="1844675"/>
            <a:ext cx="2089150" cy="27781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目的</a:t>
            </a:r>
          </a:p>
        </p:txBody>
      </p:sp>
      <p:sp>
        <p:nvSpPr>
          <p:cNvPr id="128008" name="テキスト ボックス 66">
            <a:extLst>
              <a:ext uri="{FF2B5EF4-FFF2-40B4-BE49-F238E27FC236}">
                <a16:creationId xmlns:a16="http://schemas.microsoft.com/office/drawing/2014/main" id="{153D7C1F-2A4B-6FCB-B688-9DDA04A11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388" y="5456238"/>
            <a:ext cx="2089150" cy="2762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制約</a:t>
            </a:r>
          </a:p>
        </p:txBody>
      </p:sp>
      <p:sp>
        <p:nvSpPr>
          <p:cNvPr id="128009" name="Oval 8">
            <a:extLst>
              <a:ext uri="{FF2B5EF4-FFF2-40B4-BE49-F238E27FC236}">
                <a16:creationId xmlns:a16="http://schemas.microsoft.com/office/drawing/2014/main" id="{21950511-8D89-E2E3-9673-F85A525F0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5" y="2163763"/>
            <a:ext cx="2087563" cy="115093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E60000"/>
            </a:solidFill>
            <a:round/>
            <a:headEnd/>
            <a:tailEnd/>
          </a:ln>
        </p:spPr>
        <p:txBody>
          <a:bodyPr wrap="none" lIns="89629" tIns="44815" rIns="89629" bIns="44815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To be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ありたい姿</a:t>
            </a:r>
            <a:endParaRPr kumimoji="0" lang="en-US" altLang="ja-JP" sz="1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あるべき姿</a:t>
            </a:r>
            <a:endParaRPr kumimoji="0" lang="en-US" altLang="ja-JP" sz="1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( </a:t>
            </a:r>
            <a:r>
              <a:rPr kumimoji="0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基準</a:t>
            </a:r>
            <a:r>
              <a:rPr kumimoji="0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)</a:t>
            </a:r>
            <a:endParaRPr kumimoji="0" lang="ja-JP" altLang="en-US" sz="1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010" name="Oval 10">
            <a:extLst>
              <a:ext uri="{FF2B5EF4-FFF2-40B4-BE49-F238E27FC236}">
                <a16:creationId xmlns:a16="http://schemas.microsoft.com/office/drawing/2014/main" id="{B5E77A1C-C7C5-5933-7539-D58C3B457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338" y="4198938"/>
            <a:ext cx="2087562" cy="1152525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66FF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0055D2"/>
            </a:solidFill>
            <a:round/>
            <a:headEnd/>
            <a:tailEnd/>
          </a:ln>
        </p:spPr>
        <p:txBody>
          <a:bodyPr wrap="none" lIns="89629" tIns="44815" rIns="89629" bIns="44815" anchor="ctr"/>
          <a:lstStyle>
            <a:lvl1pPr defTabSz="89693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969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969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969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9693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969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969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969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9693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896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As is</a:t>
            </a:r>
          </a:p>
          <a:p>
            <a:pPr marL="0" marR="0" lvl="0" indent="0" algn="ctr" defTabSz="896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現状の姿</a:t>
            </a:r>
            <a:endParaRPr kumimoji="0" lang="en-US" altLang="ja-JP" sz="1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896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現実の姿</a:t>
            </a:r>
            <a:endParaRPr kumimoji="0" lang="en-US" altLang="ja-JP" sz="1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8969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( </a:t>
            </a:r>
            <a:r>
              <a:rPr kumimoji="0" lang="ja-JP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事実</a:t>
            </a:r>
            <a:r>
              <a:rPr kumimoji="0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)</a:t>
            </a:r>
            <a:endParaRPr kumimoji="0" lang="ja-JP" altLang="en-US" sz="1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A0AE0160-C4C3-AF92-5B03-9388397ED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8" y="3367088"/>
            <a:ext cx="1560512" cy="793750"/>
          </a:xfrm>
          <a:prstGeom prst="homePlate">
            <a:avLst>
              <a:gd name="adj" fmla="val 28037"/>
            </a:avLst>
          </a:prstGeom>
          <a:solidFill>
            <a:srgbClr val="FFFFFF"/>
          </a:solidFill>
          <a:ln w="285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marL="217488" indent="-217488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" name="Text Box 35">
            <a:extLst>
              <a:ext uri="{FF2B5EF4-FFF2-40B4-BE49-F238E27FC236}">
                <a16:creationId xmlns:a16="http://schemas.microsoft.com/office/drawing/2014/main" id="{ECB71CE9-80C1-E194-6D55-1F384547F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8" y="3394075"/>
            <a:ext cx="1560512" cy="739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Will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想い・意味・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意志・役割・使命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3" name="AutoShape 11">
            <a:extLst>
              <a:ext uri="{FF2B5EF4-FFF2-40B4-BE49-F238E27FC236}">
                <a16:creationId xmlns:a16="http://schemas.microsoft.com/office/drawing/2014/main" id="{3442BBB2-4542-9D1D-CEDF-AE6A08598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25" y="4146550"/>
            <a:ext cx="1562100" cy="1203325"/>
          </a:xfrm>
          <a:prstGeom prst="homePlate">
            <a:avLst>
              <a:gd name="adj" fmla="val 28037"/>
            </a:avLst>
          </a:prstGeom>
          <a:solidFill>
            <a:srgbClr val="FFFFFF"/>
          </a:solidFill>
          <a:ln w="285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marL="217488" indent="-217488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4" name="Text Box 35">
            <a:extLst>
              <a:ext uri="{FF2B5EF4-FFF2-40B4-BE49-F238E27FC236}">
                <a16:creationId xmlns:a16="http://schemas.microsoft.com/office/drawing/2014/main" id="{83555CDF-740C-330F-4DC0-F61292CB8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75" y="4378325"/>
            <a:ext cx="1562100" cy="739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What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目標連鎖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問題定義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" name="AutoShape 11">
            <a:extLst>
              <a:ext uri="{FF2B5EF4-FFF2-40B4-BE49-F238E27FC236}">
                <a16:creationId xmlns:a16="http://schemas.microsoft.com/office/drawing/2014/main" id="{466E2FD5-5EB7-F063-2971-ECC3E361C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3988" y="4146550"/>
            <a:ext cx="1562100" cy="1203325"/>
          </a:xfrm>
          <a:prstGeom prst="homePlate">
            <a:avLst>
              <a:gd name="adj" fmla="val 28037"/>
            </a:avLst>
          </a:prstGeom>
          <a:solidFill>
            <a:srgbClr val="FFFFFF"/>
          </a:solidFill>
          <a:ln w="285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marL="217488" indent="-217488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6" name="Text Box 35">
            <a:extLst>
              <a:ext uri="{FF2B5EF4-FFF2-40B4-BE49-F238E27FC236}">
                <a16:creationId xmlns:a16="http://schemas.microsoft.com/office/drawing/2014/main" id="{25457A13-4706-A582-D476-F04046A99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0325" y="4378325"/>
            <a:ext cx="1560513" cy="739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Why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原因分析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真因特定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7" name="AutoShape 11">
            <a:extLst>
              <a:ext uri="{FF2B5EF4-FFF2-40B4-BE49-F238E27FC236}">
                <a16:creationId xmlns:a16="http://schemas.microsoft.com/office/drawing/2014/main" id="{7A109601-FD93-BF0F-CD44-6480AE649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0838" y="4146550"/>
            <a:ext cx="1560512" cy="1203325"/>
          </a:xfrm>
          <a:prstGeom prst="homePlate">
            <a:avLst>
              <a:gd name="adj" fmla="val 28037"/>
            </a:avLst>
          </a:prstGeom>
          <a:solidFill>
            <a:srgbClr val="FFFFFF"/>
          </a:solidFill>
          <a:ln w="285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marL="217488" indent="-217488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8" name="Text Box 35">
            <a:extLst>
              <a:ext uri="{FF2B5EF4-FFF2-40B4-BE49-F238E27FC236}">
                <a16:creationId xmlns:a16="http://schemas.microsoft.com/office/drawing/2014/main" id="{6539F0F5-F1CA-C228-3DB5-C08D49F5A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4392613"/>
            <a:ext cx="1560512" cy="738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施策立案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行動計画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9" name="AutoShape 11">
            <a:extLst>
              <a:ext uri="{FF2B5EF4-FFF2-40B4-BE49-F238E27FC236}">
                <a16:creationId xmlns:a16="http://schemas.microsoft.com/office/drawing/2014/main" id="{5E8888D1-F161-6ACE-BE7A-15B5C9218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25" y="2163763"/>
            <a:ext cx="1562100" cy="1203325"/>
          </a:xfrm>
          <a:prstGeom prst="homePlate">
            <a:avLst>
              <a:gd name="adj" fmla="val 28037"/>
            </a:avLst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marL="217488" indent="-217488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" name="AutoShape 11">
            <a:extLst>
              <a:ext uri="{FF2B5EF4-FFF2-40B4-BE49-F238E27FC236}">
                <a16:creationId xmlns:a16="http://schemas.microsoft.com/office/drawing/2014/main" id="{2256C435-65C9-48C6-B74D-182323639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3988" y="2163763"/>
            <a:ext cx="1562100" cy="1203325"/>
          </a:xfrm>
          <a:prstGeom prst="homePlate">
            <a:avLst>
              <a:gd name="adj" fmla="val 28037"/>
            </a:avLst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marL="217488" indent="-217488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1" name="AutoShape 11">
            <a:extLst>
              <a:ext uri="{FF2B5EF4-FFF2-40B4-BE49-F238E27FC236}">
                <a16:creationId xmlns:a16="http://schemas.microsoft.com/office/drawing/2014/main" id="{EB27316C-9F3A-4FD1-CC96-F32B5DE7F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0838" y="2163763"/>
            <a:ext cx="1560512" cy="1203325"/>
          </a:xfrm>
          <a:prstGeom prst="homePlate">
            <a:avLst>
              <a:gd name="adj" fmla="val 28037"/>
            </a:avLst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marL="217488" indent="-217488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8022" name="角丸四角形 56">
            <a:extLst>
              <a:ext uri="{FF2B5EF4-FFF2-40B4-BE49-F238E27FC236}">
                <a16:creationId xmlns:a16="http://schemas.microsoft.com/office/drawing/2014/main" id="{F2359A42-EA68-F8F2-B379-C7237AD6B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0" y="4146550"/>
            <a:ext cx="1208088" cy="1204913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【B】</a:t>
            </a: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2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マネジメント</a:t>
            </a:r>
            <a:endParaRPr kumimoji="0" lang="en-US" altLang="ja-JP" sz="12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2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( </a:t>
            </a: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コト</a:t>
            </a: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)</a:t>
            </a:r>
          </a:p>
        </p:txBody>
      </p:sp>
      <p:sp>
        <p:nvSpPr>
          <p:cNvPr id="128023" name="角丸四角形 57">
            <a:extLst>
              <a:ext uri="{FF2B5EF4-FFF2-40B4-BE49-F238E27FC236}">
                <a16:creationId xmlns:a16="http://schemas.microsoft.com/office/drawing/2014/main" id="{DF8B9582-6813-B436-3DC2-4D836B53B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175" y="2163763"/>
            <a:ext cx="1204913" cy="1203325"/>
          </a:xfrm>
          <a:prstGeom prst="roundRect">
            <a:avLst>
              <a:gd name="adj" fmla="val 16667"/>
            </a:avLst>
          </a:prstGeom>
          <a:solidFill>
            <a:srgbClr val="FFDDDD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【A】</a:t>
            </a: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2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2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リーダーシップ</a:t>
            </a:r>
            <a:endParaRPr kumimoji="0" lang="en-US" altLang="ja-JP" sz="12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2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( </a:t>
            </a: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ヒト</a:t>
            </a:r>
            <a:r>
              <a:rPr kumimoji="0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)</a:t>
            </a:r>
          </a:p>
        </p:txBody>
      </p:sp>
      <p:sp>
        <p:nvSpPr>
          <p:cNvPr id="24" name="Text Box 35">
            <a:extLst>
              <a:ext uri="{FF2B5EF4-FFF2-40B4-BE49-F238E27FC236}">
                <a16:creationId xmlns:a16="http://schemas.microsoft.com/office/drawing/2014/main" id="{2FA999F4-F66E-E8CC-E440-48B40F25D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2395538"/>
            <a:ext cx="1562100" cy="739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What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意思決定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テーマの選択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FC698F57-F142-B70B-8241-60A17E0ED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2700" y="2395538"/>
            <a:ext cx="1562100" cy="739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Why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意味づけ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価値観・原体験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6" name="Text Box 35">
            <a:extLst>
              <a:ext uri="{FF2B5EF4-FFF2-40B4-BE49-F238E27FC236}">
                <a16:creationId xmlns:a16="http://schemas.microsoft.com/office/drawing/2014/main" id="{D572C825-CAAE-D5C4-67F9-E9105A361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75" y="2409825"/>
            <a:ext cx="1560513" cy="738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defRPr sz="1000" b="1">
                <a:solidFill>
                  <a:srgbClr val="00325C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率先垂範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他者巻き込み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cxnSp>
        <p:nvCxnSpPr>
          <p:cNvPr id="128027" name="カギ線コネクタ 2">
            <a:extLst>
              <a:ext uri="{FF2B5EF4-FFF2-40B4-BE49-F238E27FC236}">
                <a16:creationId xmlns:a16="http://schemas.microsoft.com/office/drawing/2014/main" id="{1534120C-02DF-F5B3-432D-74C58EEA8CB1}"/>
              </a:ext>
            </a:extLst>
          </p:cNvPr>
          <p:cNvCxnSpPr>
            <a:cxnSpLocks noChangeShapeType="1"/>
            <a:stCxn id="128004" idx="3"/>
            <a:endCxn id="128023" idx="1"/>
          </p:cNvCxnSpPr>
          <p:nvPr/>
        </p:nvCxnSpPr>
        <p:spPr bwMode="auto">
          <a:xfrm flipV="1">
            <a:off x="3195638" y="2765425"/>
            <a:ext cx="490537" cy="984250"/>
          </a:xfrm>
          <a:prstGeom prst="bentConnector3">
            <a:avLst>
              <a:gd name="adj1" fmla="val 67259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028" name="カギ線コネクタ 38">
            <a:extLst>
              <a:ext uri="{FF2B5EF4-FFF2-40B4-BE49-F238E27FC236}">
                <a16:creationId xmlns:a16="http://schemas.microsoft.com/office/drawing/2014/main" id="{D650C48B-6819-3EF0-EB8F-64BFE987CDD8}"/>
              </a:ext>
            </a:extLst>
          </p:cNvPr>
          <p:cNvCxnSpPr>
            <a:cxnSpLocks noChangeShapeType="1"/>
            <a:stCxn id="128004" idx="3"/>
            <a:endCxn id="128022" idx="1"/>
          </p:cNvCxnSpPr>
          <p:nvPr/>
        </p:nvCxnSpPr>
        <p:spPr bwMode="auto">
          <a:xfrm>
            <a:off x="3195638" y="3749675"/>
            <a:ext cx="519112" cy="1000125"/>
          </a:xfrm>
          <a:prstGeom prst="bentConnector3">
            <a:avLst>
              <a:gd name="adj1" fmla="val 63056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8029" name="Rectangle 20">
            <a:extLst>
              <a:ext uri="{FF2B5EF4-FFF2-40B4-BE49-F238E27FC236}">
                <a16:creationId xmlns:a16="http://schemas.microsoft.com/office/drawing/2014/main" id="{883E0523-67A0-68A9-1754-FBD120EE9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88" y="3533775"/>
            <a:ext cx="5032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17488" indent="-2174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GAP</a:t>
            </a:r>
            <a:endParaRPr kumimoji="0" lang="ja-JP" alt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030" name="Rectangle 20">
            <a:extLst>
              <a:ext uri="{FF2B5EF4-FFF2-40B4-BE49-F238E27FC236}">
                <a16:creationId xmlns:a16="http://schemas.microsoft.com/office/drawing/2014/main" id="{844F074A-1A82-D7F2-ECB0-6F656388F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1900" y="3332163"/>
            <a:ext cx="4826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17488" indent="-2174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7488" marR="0" lvl="0" indent="-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例：　リーダーシップのキーファクター　：　感情、意志、長期、効果、個性、価値　</a:t>
            </a:r>
            <a:r>
              <a:rPr kumimoji="0" lang="en-US" altLang="ja-JP" sz="1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etc</a:t>
            </a:r>
            <a:endParaRPr kumimoji="0" lang="ja-JP" altLang="en-US" sz="1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031" name="Rectangle 20">
            <a:extLst>
              <a:ext uri="{FF2B5EF4-FFF2-40B4-BE49-F238E27FC236}">
                <a16:creationId xmlns:a16="http://schemas.microsoft.com/office/drawing/2014/main" id="{4159F808-4B97-0454-7549-B8CDDECBB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25" y="5300663"/>
            <a:ext cx="4826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17488" indent="-2174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7488" marR="0" lvl="0" indent="-2174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例：　マネジメントのキーファクター　　　：　論理、役割、短期、効率、分担、成果　</a:t>
            </a:r>
            <a:r>
              <a:rPr kumimoji="0" lang="en-US" altLang="ja-JP" sz="12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etc</a:t>
            </a:r>
            <a:endParaRPr kumimoji="0" lang="ja-JP" altLang="en-US" sz="1200" b="0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032" name="Rectangle 20">
            <a:extLst>
              <a:ext uri="{FF2B5EF4-FFF2-40B4-BE49-F238E27FC236}">
                <a16:creationId xmlns:a16="http://schemas.microsoft.com/office/drawing/2014/main" id="{F03480F9-87E8-E6E2-BCD0-BF7D16A83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5" y="1766888"/>
            <a:ext cx="5032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17488" indent="-2174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◎</a:t>
            </a:r>
          </a:p>
        </p:txBody>
      </p:sp>
      <p:sp>
        <p:nvSpPr>
          <p:cNvPr id="128033" name="Rectangle 20">
            <a:extLst>
              <a:ext uri="{FF2B5EF4-FFF2-40B4-BE49-F238E27FC236}">
                <a16:creationId xmlns:a16="http://schemas.microsoft.com/office/drawing/2014/main" id="{46FE4863-2EFF-975E-9920-40F19169A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925" y="1778000"/>
            <a:ext cx="5032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17488" indent="-2174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◎</a:t>
            </a:r>
          </a:p>
        </p:txBody>
      </p:sp>
      <p:sp>
        <p:nvSpPr>
          <p:cNvPr id="128034" name="Rectangle 20">
            <a:extLst>
              <a:ext uri="{FF2B5EF4-FFF2-40B4-BE49-F238E27FC236}">
                <a16:creationId xmlns:a16="http://schemas.microsoft.com/office/drawing/2014/main" id="{B4AA0DB5-1B5E-1621-A7EB-59CA97DE1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7713" y="1778000"/>
            <a:ext cx="5032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217488" indent="-2174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◎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AAB57E5-8152-D986-2325-5CFC75551D07}"/>
              </a:ext>
            </a:extLst>
          </p:cNvPr>
          <p:cNvSpPr/>
          <p:nvPr/>
        </p:nvSpPr>
        <p:spPr>
          <a:xfrm>
            <a:off x="-9525" y="209550"/>
            <a:ext cx="9915525" cy="766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　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開発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】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自己の才能を軸としたリーダーシップスタイルを開発してプラスの影響を与える　　</a:t>
            </a:r>
            <a:endParaRPr kumimoji="0" lang="ja-JP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9F123A-FA47-EC46-7C80-7A5E39FAB5B7}"/>
              </a:ext>
            </a:extLst>
          </p:cNvPr>
          <p:cNvSpPr/>
          <p:nvPr/>
        </p:nvSpPr>
        <p:spPr>
          <a:xfrm>
            <a:off x="1065213" y="1169988"/>
            <a:ext cx="8351837" cy="8636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　リーダーシップに関する研究　特性理論 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/ 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行動理論 </a:t>
            </a:r>
            <a:r>
              <a:rPr kumimoji="0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/ 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適合理論　</a:t>
            </a:r>
            <a:r>
              <a:rPr kumimoji="0" lang="en-US" altLang="ja-JP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etc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　時代の変遷がある。　</a:t>
            </a: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0052" name="Rectangle 15">
            <a:extLst>
              <a:ext uri="{FF2B5EF4-FFF2-40B4-BE49-F238E27FC236}">
                <a16:creationId xmlns:a16="http://schemas.microsoft.com/office/drawing/2014/main" id="{DB50F574-DC21-28FB-7306-D1128334C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8" y="1169988"/>
            <a:ext cx="576262" cy="863600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 marL="217488" indent="-2174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A</a:t>
            </a: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研究</a:t>
            </a: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1992B57-DA1E-31BF-7123-A1C836DEB6F1}"/>
              </a:ext>
            </a:extLst>
          </p:cNvPr>
          <p:cNvSpPr/>
          <p:nvPr/>
        </p:nvSpPr>
        <p:spPr>
          <a:xfrm>
            <a:off x="1065213" y="2178050"/>
            <a:ext cx="8351837" cy="8636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　自らの意志で主体的に「　</a:t>
            </a: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人や場へプラスの影響を与える言動の全て　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」をリーダーシップと呼ぶ。　</a:t>
            </a: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0054" name="Rectangle 15">
            <a:extLst>
              <a:ext uri="{FF2B5EF4-FFF2-40B4-BE49-F238E27FC236}">
                <a16:creationId xmlns:a16="http://schemas.microsoft.com/office/drawing/2014/main" id="{C041D896-6355-FE42-2772-CD165B26B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8" y="2178050"/>
            <a:ext cx="576262" cy="863600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 marL="217488" indent="-2174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B</a:t>
            </a: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定義</a:t>
            </a: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AD988EA-2247-D1CC-5C0B-20BFA48DD083}"/>
              </a:ext>
            </a:extLst>
          </p:cNvPr>
          <p:cNvSpPr/>
          <p:nvPr/>
        </p:nvSpPr>
        <p:spPr>
          <a:xfrm>
            <a:off x="1065213" y="3194050"/>
            <a:ext cx="8351837" cy="8636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　内発的に自分の「　</a:t>
            </a: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意味や価値を感じる目的　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」をつくり、「　</a:t>
            </a: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本質的なイシューと具体的なビジョン　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」を持つ。</a:t>
            </a: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0056" name="Rectangle 15">
            <a:extLst>
              <a:ext uri="{FF2B5EF4-FFF2-40B4-BE49-F238E27FC236}">
                <a16:creationId xmlns:a16="http://schemas.microsoft.com/office/drawing/2014/main" id="{DA948751-B556-6E1E-F3CA-12E2328EB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8" y="3194050"/>
            <a:ext cx="576262" cy="863600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 marL="217488" indent="-2174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C</a:t>
            </a: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目的</a:t>
            </a: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B32470-9EEC-83F9-EBBA-132BFB2D4510}"/>
              </a:ext>
            </a:extLst>
          </p:cNvPr>
          <p:cNvSpPr/>
          <p:nvPr/>
        </p:nvSpPr>
        <p:spPr>
          <a:xfrm>
            <a:off x="1079500" y="4208463"/>
            <a:ext cx="8351838" cy="8636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　自分の価値観や原体験を土台とした「　</a:t>
            </a: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独自の存在を定義　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」し、「　</a:t>
            </a: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自己超越の社会的な役割を創造　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」する。</a:t>
            </a: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0058" name="Rectangle 15">
            <a:extLst>
              <a:ext uri="{FF2B5EF4-FFF2-40B4-BE49-F238E27FC236}">
                <a16:creationId xmlns:a16="http://schemas.microsoft.com/office/drawing/2014/main" id="{925C9FB9-657E-2E6F-193D-A872C254B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8" y="4208463"/>
            <a:ext cx="576262" cy="863600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 marL="217488" indent="-2174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D</a:t>
            </a: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存在</a:t>
            </a: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F4BD699-7E7B-E27E-5B68-F0D64F3CF4E8}"/>
              </a:ext>
            </a:extLst>
          </p:cNvPr>
          <p:cNvSpPr/>
          <p:nvPr/>
        </p:nvSpPr>
        <p:spPr>
          <a:xfrm>
            <a:off x="1065213" y="5211763"/>
            <a:ext cx="8351837" cy="116998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　自らの可能性に働きかけて　「　</a:t>
            </a: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自分の志向や才能を軸としたリーダーシップ発揮のスタイル</a:t>
            </a:r>
            <a:r>
              <a:rPr kumimoji="0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　」を確立する。</a:t>
            </a:r>
            <a:endParaRPr kumimoji="0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　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Ex</a:t>
            </a: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  実力型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</a:t>
            </a: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カリスマ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)</a:t>
            </a: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、世界型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</a:t>
            </a: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ビジョン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)</a:t>
            </a: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、育成型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</a:t>
            </a: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コーチング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)</a:t>
            </a: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、支援型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</a:t>
            </a: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サーバント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)</a:t>
            </a: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、戦略型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</a:t>
            </a: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アナライザー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)</a:t>
            </a: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、　　</a:t>
            </a:r>
            <a:endParaRPr kumimoji="1" lang="en-US" altLang="ja-JP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　　　　規律型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</a:t>
            </a: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プリンシパル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)</a:t>
            </a: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、調整型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</a:t>
            </a: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コーディネーター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)</a:t>
            </a: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、創造型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</a:t>
            </a: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プロモーター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)</a:t>
            </a: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、開拓型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(</a:t>
            </a: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イノベーター</a:t>
            </a:r>
            <a:r>
              <a:rPr kumimoji="1" lang="en-US" altLang="ja-JP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) </a:t>
            </a:r>
            <a:r>
              <a:rPr kumimoji="1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　  </a:t>
            </a:r>
            <a:r>
              <a:rPr kumimoji="1" lang="en-US" altLang="ja-JP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etc</a:t>
            </a: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0060" name="Rectangle 15">
            <a:extLst>
              <a:ext uri="{FF2B5EF4-FFF2-40B4-BE49-F238E27FC236}">
                <a16:creationId xmlns:a16="http://schemas.microsoft.com/office/drawing/2014/main" id="{01707599-9ED3-DF48-2E6E-BCD132180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488" y="5211763"/>
            <a:ext cx="576262" cy="1169987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>
            <a:lvl1pPr marL="217488" indent="-2174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E</a:t>
            </a:r>
          </a:p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行動</a:t>
            </a:r>
            <a:endParaRPr kumimoji="0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CBD3541-5A00-4FF4-A786-7E3DDA927183}"/>
              </a:ext>
            </a:extLst>
          </p:cNvPr>
          <p:cNvSpPr/>
          <p:nvPr/>
        </p:nvSpPr>
        <p:spPr>
          <a:xfrm>
            <a:off x="-9525" y="209550"/>
            <a:ext cx="9915525" cy="766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第</a:t>
            </a:r>
            <a:r>
              <a:rPr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5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回　対職場　：　事前課題のご案内　①　概要</a:t>
            </a:r>
            <a:endParaRPr kumimoji="0" lang="ja-JP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C51F8FEB-9F3C-4F2A-A6F5-7A8918553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02" y="1261554"/>
            <a:ext cx="9785366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17488" indent="-217488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前提</a:t>
            </a:r>
            <a:r>
              <a:rPr lang="ja-JP" altLang="en-US" sz="14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】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b="1" kern="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  </a:t>
            </a:r>
            <a:r>
              <a:rPr lang="ja-JP" altLang="en-US" sz="14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業界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、企業、年次 </a:t>
            </a:r>
            <a:r>
              <a:rPr kumimoji="0" lang="en-US" altLang="ja-JP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etc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の前提となる支援対象は自由に決めて頂いて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OK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です。 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 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例：　</a:t>
            </a:r>
            <a:r>
              <a:rPr lang="ja-JP" altLang="en-US" sz="14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トヨタ自動車　技術系　</a:t>
            </a:r>
            <a:r>
              <a:rPr lang="en-US" altLang="ja-JP" sz="14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5</a:t>
            </a:r>
            <a:r>
              <a:rPr lang="ja-JP" altLang="en-US" sz="14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年目研修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)</a:t>
            </a: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b="1" kern="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目的　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】</a:t>
            </a: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b="1" kern="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ご自身の登壇の強みや課題を踏まえ、模擬登壇時に何を意識してトレーニングを受けるのか？の目的や狙いを明確にする。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b="1" kern="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目標　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】</a:t>
            </a: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b="1" kern="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支援対象となる受講生の「</a:t>
            </a:r>
            <a:r>
              <a:rPr lang="ja-JP" altLang="en-US" sz="14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研修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を受ける前の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Before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状態」の仮説 と 「</a:t>
            </a:r>
            <a:r>
              <a:rPr lang="ja-JP" altLang="en-US" sz="14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研修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を受けた後の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After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状態」 の目標を予め設定する。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b="1" kern="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登壇　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】</a:t>
            </a: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b="1" kern="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　下記２つの模擬登壇のいずれかを選択して準備をお願いします。</a:t>
            </a:r>
            <a:r>
              <a:rPr lang="en-US" altLang="ja-JP" sz="14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( </a:t>
            </a:r>
            <a:r>
              <a:rPr lang="ja-JP" altLang="en-US" sz="14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２つとも模擬登壇の準備ができる方は両方でも</a:t>
            </a:r>
            <a:r>
              <a:rPr lang="en-US" altLang="ja-JP" sz="14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OK</a:t>
            </a:r>
            <a:r>
              <a:rPr lang="ja-JP" altLang="en-US" sz="14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です。</a:t>
            </a:r>
            <a:r>
              <a:rPr lang="en-US" altLang="ja-JP" sz="14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 )</a:t>
            </a: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b="1" kern="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　〇選択肢</a:t>
            </a:r>
            <a:r>
              <a:rPr lang="en-US" altLang="ja-JP" sz="14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A</a:t>
            </a:r>
            <a:r>
              <a:rPr lang="ja-JP" altLang="en-US" sz="14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前半　・・・　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表紙の導入パート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(P4)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から　</a:t>
            </a:r>
            <a:r>
              <a:rPr lang="ja-JP" altLang="en-US" sz="14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本論１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の問題定義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(P16)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まで　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b="1" kern="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〇</a:t>
            </a:r>
            <a:r>
              <a:rPr lang="ja-JP" altLang="en-US" sz="14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選択肢</a:t>
            </a:r>
            <a:r>
              <a:rPr lang="en-US" altLang="ja-JP" sz="14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B</a:t>
            </a:r>
            <a:r>
              <a:rPr lang="ja-JP" altLang="en-US" sz="14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後半　・・・　本論２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の</a:t>
            </a:r>
            <a:r>
              <a:rPr lang="ja-JP" altLang="en-US" sz="14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主体行動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(P17)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から　最後の総括パート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(P25)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まで　</a:t>
            </a: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400" b="1" kern="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4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【</a:t>
            </a:r>
            <a:r>
              <a:rPr lang="ja-JP" altLang="en-US" sz="14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依頼　</a:t>
            </a:r>
            <a:r>
              <a:rPr lang="en-US" altLang="ja-JP" sz="14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】</a:t>
            </a: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　</a:t>
            </a:r>
            <a:r>
              <a:rPr lang="ja-JP" altLang="en-US" sz="1400" b="1" u="sng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当日皆さんに社員役で参加をして頂く為、「　問題定義　」　と　「　主体行動　」　の</a:t>
            </a:r>
            <a:r>
              <a:rPr lang="en-US" altLang="ja-JP" sz="1400" b="1" u="sng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2</a:t>
            </a:r>
            <a:r>
              <a:rPr lang="ja-JP" altLang="en-US" sz="1400" b="1" u="sng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つのシートを記入してご持参ください。</a:t>
            </a:r>
            <a:endParaRPr kumimoji="0" lang="en-US" altLang="ja-JP" sz="14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523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4">
            <a:extLst>
              <a:ext uri="{FF2B5EF4-FFF2-40B4-BE49-F238E27FC236}">
                <a16:creationId xmlns:a16="http://schemas.microsoft.com/office/drawing/2014/main" id="{92F0D8AE-357F-76C7-BE12-4943CFDFD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8240713" cy="2635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No.10</a:t>
            </a:r>
            <a:r>
              <a:rPr kumimoji="1" lang="ja-JP" altLang="en-US" sz="11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：　</a:t>
            </a:r>
            <a:r>
              <a:rPr kumimoji="1" lang="ja-JP" altLang="en-US" sz="1108" b="0" dirty="0">
                <a:solidFill>
                  <a:srgbClr val="000000"/>
                </a:solidFill>
                <a:latin typeface="ＭＳ Ｐゴシック" panose="020B0600070205080204" pitchFamily="50" charset="-128"/>
              </a:rPr>
              <a:t>主体行動</a:t>
            </a:r>
            <a:r>
              <a:rPr kumimoji="1" lang="ja-JP" altLang="en-US" sz="11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　　　</a:t>
            </a:r>
            <a:endParaRPr kumimoji="1" lang="en-US" altLang="ja-JP" sz="110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Text Box 64">
            <a:extLst>
              <a:ext uri="{FF2B5EF4-FFF2-40B4-BE49-F238E27FC236}">
                <a16:creationId xmlns:a16="http://schemas.microsoft.com/office/drawing/2014/main" id="{9E3FBA97-E5D4-33AD-72F3-1670FAA93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3675" y="0"/>
            <a:ext cx="210026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株式会社ウィルアンドスタイル</a:t>
            </a:r>
            <a:endParaRPr kumimoji="1" lang="en-US" altLang="ja-JP" sz="110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BB55B27-701D-F013-BB2D-95EB4988248C}"/>
              </a:ext>
            </a:extLst>
          </p:cNvPr>
          <p:cNvSpPr/>
          <p:nvPr/>
        </p:nvSpPr>
        <p:spPr>
          <a:xfrm>
            <a:off x="560388" y="2825750"/>
            <a:ext cx="8688387" cy="6477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C089555-A8DD-ADB4-E87C-9CB224EC0263}"/>
              </a:ext>
            </a:extLst>
          </p:cNvPr>
          <p:cNvSpPr/>
          <p:nvPr/>
        </p:nvSpPr>
        <p:spPr>
          <a:xfrm>
            <a:off x="560388" y="3575050"/>
            <a:ext cx="8705850" cy="1016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B9CFE38-5EDE-970C-8681-F28666B72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8" y="3575050"/>
            <a:ext cx="8693150" cy="3032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仕事や職場のあるべき理想の姿　＝　実現したい状態の定義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02B2E010-6C2F-90DE-00E3-F0F39B22B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388" y="2825750"/>
            <a:ext cx="8688387" cy="3032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仕事や職場でクリティカルに変えるべき問題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二等辺三角形 58">
            <a:extLst>
              <a:ext uri="{FF2B5EF4-FFF2-40B4-BE49-F238E27FC236}">
                <a16:creationId xmlns:a16="http://schemas.microsoft.com/office/drawing/2014/main" id="{867BA14F-E81D-E29D-6D97-03F2E261EDF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1213" y="2628900"/>
            <a:ext cx="8207375" cy="10795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二等辺三角形 58">
            <a:extLst>
              <a:ext uri="{FF2B5EF4-FFF2-40B4-BE49-F238E27FC236}">
                <a16:creationId xmlns:a16="http://schemas.microsoft.com/office/drawing/2014/main" id="{8890BAA1-E6CE-DC0E-5223-1987FD398975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11213" y="4689475"/>
            <a:ext cx="8207375" cy="10795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DB918B8-8661-72F0-1E4A-A623DDD64E99}"/>
              </a:ext>
            </a:extLst>
          </p:cNvPr>
          <p:cNvSpPr/>
          <p:nvPr/>
        </p:nvSpPr>
        <p:spPr>
          <a:xfrm>
            <a:off x="552450" y="5654675"/>
            <a:ext cx="8705850" cy="101441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C5207866-D3BB-F5BB-779C-FD16EFF12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" y="5654675"/>
            <a:ext cx="8693150" cy="3032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仕事や職場で自分が主体的に関わることができるリーダーシップ発揮のアクション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EEB7B66-36A3-79A1-649C-C6B519A0DA4D}"/>
              </a:ext>
            </a:extLst>
          </p:cNvPr>
          <p:cNvSpPr/>
          <p:nvPr/>
        </p:nvSpPr>
        <p:spPr>
          <a:xfrm>
            <a:off x="542925" y="1854200"/>
            <a:ext cx="8705850" cy="64452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F7189140-01CA-D9AE-575C-B0182F418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" y="1854200"/>
            <a:ext cx="8693150" cy="3032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価値観や存在定義からこだわりたいテーマ</a:t>
            </a:r>
            <a:endParaRPr kumimoji="0" lang="en-US" altLang="ja-JP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5B6B272-926E-21CA-D0A2-EA098E912BB8}"/>
              </a:ext>
            </a:extLst>
          </p:cNvPr>
          <p:cNvSpPr/>
          <p:nvPr/>
        </p:nvSpPr>
        <p:spPr>
          <a:xfrm>
            <a:off x="546100" y="334963"/>
            <a:ext cx="8705850" cy="6477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079EA189-FC3B-61E6-0F3E-66DAFD2DD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" y="334963"/>
            <a:ext cx="8693150" cy="3032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自分が最も大事にしたい価値観</a:t>
            </a:r>
            <a:endParaRPr kumimoji="0" lang="en-US" altLang="ja-JP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81DA7A0-B0A7-3A12-F606-D05802A30E22}"/>
              </a:ext>
            </a:extLst>
          </p:cNvPr>
          <p:cNvSpPr/>
          <p:nvPr/>
        </p:nvSpPr>
        <p:spPr>
          <a:xfrm>
            <a:off x="546100" y="1092200"/>
            <a:ext cx="8705850" cy="6477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C66F1298-E7A7-CB12-7C35-73036D04C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" y="1092200"/>
            <a:ext cx="8693150" cy="3032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才能を活かした役割や存在の定義</a:t>
            </a:r>
            <a:endParaRPr kumimoji="0" lang="en-US" altLang="ja-JP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EEA50E8-D394-C7C1-EDEF-9A66E33DE8A2}"/>
              </a:ext>
            </a:extLst>
          </p:cNvPr>
          <p:cNvSpPr/>
          <p:nvPr/>
        </p:nvSpPr>
        <p:spPr>
          <a:xfrm>
            <a:off x="552450" y="4929188"/>
            <a:ext cx="8688388" cy="6477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91EC07A4-F8BA-829A-B2C6-D832BCE1F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" y="4929188"/>
            <a:ext cx="8688388" cy="3032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217488" indent="-217488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自分の志向や才能を軸としたリーダーシップ発揮のスタイル</a:t>
            </a:r>
            <a:endParaRPr kumimoji="0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4">
            <a:extLst>
              <a:ext uri="{FF2B5EF4-FFF2-40B4-BE49-F238E27FC236}">
                <a16:creationId xmlns:a16="http://schemas.microsoft.com/office/drawing/2014/main" id="{FB517B8A-3346-EDFE-6B4C-A106126FE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288" y="2979738"/>
            <a:ext cx="86423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話し手　　　　　　　　　　　　　聴き手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主体行動シート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の共有 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+ 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助言応援フィードバック</a:t>
            </a:r>
          </a:p>
        </p:txBody>
      </p:sp>
      <p:sp>
        <p:nvSpPr>
          <p:cNvPr id="128003" name="Text Box 5">
            <a:extLst>
              <a:ext uri="{FF2B5EF4-FFF2-40B4-BE49-F238E27FC236}">
                <a16:creationId xmlns:a16="http://schemas.microsoft.com/office/drawing/2014/main" id="{EAAFDFBC-86F9-2DB9-08EB-723BDA8FF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208213"/>
            <a:ext cx="8353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チームコーチング</a:t>
            </a: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14CB23AD-0022-3F08-3E66-D26D44571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830513"/>
            <a:ext cx="8353425" cy="1223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defRPr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defRPr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defRPr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defRPr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ja-JP" altLang="en-US" sz="2800" b="1" i="0" u="none" strike="noStrike" kern="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2CCA142-5139-5A4E-7567-8F896E0D0CAC}"/>
              </a:ext>
            </a:extLst>
          </p:cNvPr>
          <p:cNvSpPr/>
          <p:nvPr/>
        </p:nvSpPr>
        <p:spPr>
          <a:xfrm>
            <a:off x="-9525" y="246063"/>
            <a:ext cx="9844088" cy="766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　  </a:t>
            </a:r>
            <a:r>
              <a:rPr kumimoji="1" lang="ja-JP" altLang="en-US" b="1" dirty="0">
                <a:solidFill>
                  <a:prstClr val="black"/>
                </a:solidFill>
                <a:latin typeface="Arial"/>
                <a:ea typeface="ＭＳ Ｐゴシック"/>
              </a:rPr>
              <a:t>主体行動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の共有　　　　　　　　　　　　　　　　　　グループワーク　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1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人あたり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8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分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×4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人 ＝ </a:t>
            </a:r>
            <a:r>
              <a:rPr kumimoji="1" lang="en-US" altLang="ja-JP" b="1" dirty="0">
                <a:solidFill>
                  <a:srgbClr val="FF0000"/>
                </a:solidFill>
                <a:latin typeface="Arial"/>
                <a:ea typeface="ＭＳ Ｐゴシック"/>
              </a:rPr>
              <a:t>32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分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28006" name="Picture 19">
            <a:extLst>
              <a:ext uri="{FF2B5EF4-FFF2-40B4-BE49-F238E27FC236}">
                <a16:creationId xmlns:a16="http://schemas.microsoft.com/office/drawing/2014/main" id="{EE9A8A62-D198-70C5-CF3E-5D389486A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0" contrast="10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1989138"/>
            <a:ext cx="11001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4E006BFA-39D2-D234-9540-3FD207C7C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341365"/>
            <a:ext cx="395502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17488" indent="-217488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ja-JP" altLang="en-US" sz="20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自ら定義した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クリティカルな問題について、</a:t>
            </a:r>
            <a:r>
              <a:rPr lang="ja-JP" altLang="en-US" sz="20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あるべき姿を目指して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如何に解決</a:t>
            </a:r>
            <a:r>
              <a:rPr lang="ja-JP" altLang="en-US" sz="20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するのかを伝える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。</a:t>
            </a:r>
            <a:endParaRPr kumimoji="0" lang="en-US" altLang="ja-JP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8BE3B71C-B9E2-83AC-78D3-72C6DA851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657" y="4337751"/>
            <a:ext cx="395502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17488" indent="-217488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ja-JP" altLang="en-US" sz="20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本当に解決すべき問題なのかを検討し、要因や背景を踏まえ、問題解決に向けて一緒に考える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。</a:t>
            </a:r>
            <a:endParaRPr kumimoji="0" lang="en-US" altLang="ja-JP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E9CBA23-752F-40B3-90F6-979E4ADD24D9}"/>
              </a:ext>
            </a:extLst>
          </p:cNvPr>
          <p:cNvSpPr/>
          <p:nvPr/>
        </p:nvSpPr>
        <p:spPr>
          <a:xfrm>
            <a:off x="-9525" y="3007410"/>
            <a:ext cx="9915525" cy="766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第５回　</a:t>
            </a:r>
            <a:r>
              <a:rPr lang="ja-JP" altLang="en-US" sz="2000" b="1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総括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：　</a:t>
            </a:r>
            <a:r>
              <a:rPr lang="ja-JP" altLang="en-US" sz="2000" b="1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対職場　：　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自ら主体的に職場の問題を解決する</a:t>
            </a:r>
            <a:endParaRPr kumimoji="0" lang="en-US" altLang="ja-JP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409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CBD3541-5A00-4FF4-A786-7E3DDA927183}"/>
              </a:ext>
            </a:extLst>
          </p:cNvPr>
          <p:cNvSpPr/>
          <p:nvPr/>
        </p:nvSpPr>
        <p:spPr>
          <a:xfrm>
            <a:off x="-9525" y="1980980"/>
            <a:ext cx="9915525" cy="766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第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5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回　対職場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キャリア開発支援プログラム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　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自ら主体的に職場の問題を解決する　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　</a:t>
            </a:r>
            <a:endParaRPr kumimoji="0" lang="ja-JP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C51F8FEB-9F3C-4F2A-A6F5-7A8918553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151" y="3886331"/>
            <a:ext cx="73628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17488" indent="-217488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Section 1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】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職場や仕事の問題を可視化する</a:t>
            </a:r>
            <a:endParaRPr kumimoji="0" lang="en-US" altLang="ja-JP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2E194383-54C0-4D14-9E71-0BD0B9982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231" y="4749931"/>
            <a:ext cx="73628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17488" indent="-217488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Section 2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】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クリティカルな問題を主体的に解決する</a:t>
            </a:r>
            <a:endParaRPr kumimoji="0" lang="en-US" altLang="ja-JP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A27BE92-589C-CF02-D8E6-19171B16AB7D}"/>
              </a:ext>
            </a:extLst>
          </p:cNvPr>
          <p:cNvSpPr/>
          <p:nvPr/>
        </p:nvSpPr>
        <p:spPr>
          <a:xfrm>
            <a:off x="-9525" y="209550"/>
            <a:ext cx="9915525" cy="766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 本日の研修内容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18CC97F-631A-0BBC-ECCB-1D641A2FC67D}"/>
              </a:ext>
            </a:extLst>
          </p:cNvPr>
          <p:cNvSpPr/>
          <p:nvPr/>
        </p:nvSpPr>
        <p:spPr bwMode="auto">
          <a:xfrm>
            <a:off x="359693" y="3289241"/>
            <a:ext cx="9226339" cy="24918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7488" marR="0" lvl="0" indent="-2174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buNone/>
              <a:tabLst/>
              <a:defRPr/>
            </a:pPr>
            <a:endParaRPr kumimoji="0" lang="ja-JP" altLang="en-US" sz="1000" b="1" i="0" u="none" strike="noStrike" kern="120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charset="0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878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A27BE92-589C-CF02-D8E6-19171B16AB7D}"/>
              </a:ext>
            </a:extLst>
          </p:cNvPr>
          <p:cNvSpPr/>
          <p:nvPr/>
        </p:nvSpPr>
        <p:spPr>
          <a:xfrm>
            <a:off x="-9525" y="209550"/>
            <a:ext cx="9915525" cy="766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 成果発表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7BB411D-45E7-A22E-9EA9-00F2472D6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43" y="2103039"/>
            <a:ext cx="8570913" cy="3146425"/>
          </a:xfrm>
          <a:prstGeom prst="foldedCorner">
            <a:avLst>
              <a:gd name="adj" fmla="val 631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lIns="92075" tIns="46038" rIns="92075" bIns="46038" anchor="ctr">
            <a:spAutoFit/>
          </a:bodyPr>
          <a:lstStyle>
            <a:lvl1pPr algn="l" ea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kumimoji="1" sz="16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ja-JP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【</a:t>
            </a:r>
            <a:r>
              <a:rPr kumimoji="0" lang="ja-JP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　</a:t>
            </a:r>
            <a:r>
              <a:rPr kumimoji="0" lang="ja-JP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リーダーシップ宣言</a:t>
            </a:r>
            <a:r>
              <a:rPr kumimoji="0" lang="ja-JP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　</a:t>
            </a:r>
            <a:r>
              <a:rPr kumimoji="0" lang="en-US" altLang="ja-JP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】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「 </a:t>
            </a:r>
            <a:r>
              <a:rPr kumimoji="0" lang="ja-JP" altLang="en-US" sz="240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自ら主体的に解決したい職場や仕事の問題を１つ決めて、　　　どのような決意や覚悟を持ち、如何にその問題の解決を主導していくのか？</a:t>
            </a:r>
            <a:r>
              <a:rPr kumimoji="0" lang="ja-JP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」について、全体で各自３分間スピーチをお願いします。</a:t>
            </a:r>
            <a:endParaRPr kumimoji="0" lang="en-US" altLang="ja-JP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7036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A27BE92-589C-CF02-D8E6-19171B16AB7D}"/>
              </a:ext>
            </a:extLst>
          </p:cNvPr>
          <p:cNvSpPr/>
          <p:nvPr/>
        </p:nvSpPr>
        <p:spPr>
          <a:xfrm>
            <a:off x="-9525" y="209550"/>
            <a:ext cx="9915525" cy="766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 成果発表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A39CA885-0CA0-01F3-0DAD-B0050FF4E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33" y="1184322"/>
            <a:ext cx="8570913" cy="4711700"/>
          </a:xfrm>
          <a:prstGeom prst="foldedCorner">
            <a:avLst>
              <a:gd name="adj" fmla="val 631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C0C0C0"/>
            </a:outerShdw>
          </a:effectLst>
        </p:spPr>
        <p:txBody>
          <a:bodyPr lIns="92075" tIns="46038" rIns="92075" bIns="46038" anchor="ctr">
            <a:spAutoFit/>
          </a:bodyPr>
          <a:lstStyle>
            <a:lvl1pPr algn="l" ea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kumimoji="1" sz="16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defRPr kumimoji="1"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100" b="1" i="0" u="none" strike="noStrike" kern="0" cap="none" spc="0" normalizeH="0" baseline="0" noProof="0" dirty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ja-JP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【</a:t>
            </a:r>
            <a:r>
              <a:rPr kumimoji="0" lang="ja-JP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　</a:t>
            </a:r>
            <a:r>
              <a:rPr kumimoji="0" lang="ja-JP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プレゼンテーションにおける評価指標　</a:t>
            </a:r>
            <a:r>
              <a:rPr kumimoji="0" lang="en-US" altLang="ja-JP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】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　１．</a:t>
            </a:r>
            <a:r>
              <a:rPr kumimoji="0" lang="en-US" altLang="ja-JP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Will </a:t>
            </a:r>
            <a:r>
              <a:rPr kumimoji="0" lang="en-US" altLang="ja-JP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( </a:t>
            </a:r>
            <a:r>
              <a:rPr kumimoji="0" lang="ja-JP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意識・想い・使命・志 </a:t>
            </a:r>
            <a:r>
              <a:rPr kumimoji="0" lang="en-US" altLang="ja-JP" sz="24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etc</a:t>
            </a:r>
            <a:r>
              <a:rPr kumimoji="0" lang="en-US" altLang="ja-JP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 )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　　当事者意識を持ち、「 </a:t>
            </a:r>
            <a:r>
              <a:rPr kumimoji="0" lang="ja-JP" altLang="en-US" sz="240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私</a:t>
            </a:r>
            <a:r>
              <a:rPr kumimoji="0" lang="ja-JP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 」の強い決意・覚悟が伝わるか？</a:t>
            </a:r>
            <a:endParaRPr kumimoji="0" lang="en-US" altLang="ja-JP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　２．</a:t>
            </a:r>
            <a:r>
              <a:rPr kumimoji="0" lang="en-US" altLang="ja-JP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Skill </a:t>
            </a:r>
            <a:r>
              <a:rPr kumimoji="0" lang="en-US" altLang="ja-JP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( </a:t>
            </a:r>
            <a:r>
              <a:rPr kumimoji="0" lang="ja-JP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論理思考・問題解決 </a:t>
            </a:r>
            <a:r>
              <a:rPr kumimoji="0" lang="en-US" altLang="ja-JP" sz="24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etc</a:t>
            </a:r>
            <a:r>
              <a:rPr kumimoji="0" lang="en-US" altLang="ja-JP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 )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　　あるべき姿と現状の姿の</a:t>
            </a:r>
            <a:r>
              <a:rPr kumimoji="0" lang="en-US" altLang="ja-JP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GAP</a:t>
            </a:r>
            <a:r>
              <a:rPr kumimoji="0" lang="ja-JP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から適切な問題を定義し、</a:t>
            </a:r>
            <a:endParaRPr kumimoji="0" lang="en-US" altLang="ja-JP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　　論理的に原因の追究や解決策の立案などができているか？</a:t>
            </a:r>
            <a:endParaRPr kumimoji="0" lang="en-US" altLang="ja-JP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　３．</a:t>
            </a:r>
            <a:r>
              <a:rPr kumimoji="0" lang="en-US" altLang="ja-JP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Action</a:t>
            </a:r>
            <a:r>
              <a:rPr kumimoji="0" lang="en-US" altLang="ja-JP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 ( </a:t>
            </a:r>
            <a:r>
              <a:rPr kumimoji="0" lang="ja-JP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自発行動力・他者伝達力・組織牽引巻込力 </a:t>
            </a:r>
            <a:r>
              <a:rPr kumimoji="0" lang="en-US" altLang="ja-JP" sz="24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etc</a:t>
            </a:r>
            <a:r>
              <a:rPr kumimoji="0" lang="en-US" altLang="ja-JP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 )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　　自ら率先垂範で行動を起こし、相手に合わせて伝え方を変え</a:t>
            </a:r>
            <a:endParaRPr kumimoji="0" lang="en-US" altLang="ja-JP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</a:rPr>
              <a:t>　　て巻き込み、職場で問題解決を主導する姿が想像できるか？</a:t>
            </a:r>
            <a:endParaRPr kumimoji="0" lang="en-US" altLang="ja-JP" sz="2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6E1EAF7A-3EB2-F80B-DA6C-5F75BD111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71" y="6035722"/>
            <a:ext cx="896778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</a:rPr>
              <a:t>　</a:t>
            </a:r>
            <a:r>
              <a:rPr kumimoji="1" lang="en-US" altLang="ja-JP" sz="1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</a:rPr>
              <a:t>※</a:t>
            </a:r>
            <a:r>
              <a:rPr kumimoji="1" lang="ja-JP" alt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</a:rPr>
              <a:t>　発表後、全員の中から “ ベスト・プレゼンテーター ” を１人選び、投票をして頂きます。</a:t>
            </a:r>
          </a:p>
        </p:txBody>
      </p:sp>
    </p:spTree>
    <p:extLst>
      <p:ext uri="{BB962C8B-B14F-4D97-AF65-F5344CB8AC3E}">
        <p14:creationId xmlns:p14="http://schemas.microsoft.com/office/powerpoint/2010/main" val="3062129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7364073" y="6363433"/>
            <a:ext cx="25266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©Will &amp; Style </a:t>
            </a:r>
            <a:r>
              <a:rPr kumimoji="1" lang="en-US" altLang="ja-JP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Co.,Ltd</a:t>
            </a:r>
            <a:r>
              <a:rPr kumimoji="1" lang="en-US" altLang="ja-JP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All rights reserved.</a:t>
            </a:r>
            <a:endParaRPr kumimoji="1" lang="ja-JP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1199126" y="2362474"/>
            <a:ext cx="7477538" cy="36528"/>
          </a:xfrm>
          <a:prstGeom prst="line">
            <a:avLst/>
          </a:prstGeom>
          <a:ln w="12700">
            <a:gradFill flip="none" rotWithShape="1">
              <a:gsLst>
                <a:gs pos="50000">
                  <a:schemeClr val="tx1">
                    <a:lumMod val="65000"/>
                    <a:lumOff val="35000"/>
                  </a:schemeClr>
                </a:gs>
                <a:gs pos="0">
                  <a:schemeClr val="bg1"/>
                </a:gs>
                <a:gs pos="87000">
                  <a:schemeClr val="tx2">
                    <a:lumMod val="40000"/>
                    <a:lumOff val="60000"/>
                  </a:schemeClr>
                </a:gs>
                <a:gs pos="13000">
                  <a:schemeClr val="tx2">
                    <a:lumMod val="40000"/>
                    <a:lumOff val="6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>
            <a:cxnSpLocks/>
          </p:cNvCxnSpPr>
          <p:nvPr/>
        </p:nvCxnSpPr>
        <p:spPr>
          <a:xfrm>
            <a:off x="1190871" y="2085712"/>
            <a:ext cx="2795592" cy="11819"/>
          </a:xfrm>
          <a:prstGeom prst="line">
            <a:avLst/>
          </a:prstGeom>
          <a:ln w="12700">
            <a:gradFill flip="none" rotWithShape="1">
              <a:gsLst>
                <a:gs pos="50000">
                  <a:schemeClr val="tx1">
                    <a:lumMod val="65000"/>
                    <a:lumOff val="35000"/>
                  </a:schemeClr>
                </a:gs>
                <a:gs pos="0">
                  <a:schemeClr val="bg1"/>
                </a:gs>
                <a:gs pos="87000">
                  <a:schemeClr val="tx2">
                    <a:lumMod val="40000"/>
                    <a:lumOff val="60000"/>
                  </a:schemeClr>
                </a:gs>
                <a:gs pos="13000">
                  <a:schemeClr val="tx2">
                    <a:lumMod val="40000"/>
                    <a:lumOff val="6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4114874" y="2380147"/>
            <a:ext cx="4575699" cy="194421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　　会　社：　株式会社ウィルアンドスタイル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　　</a:t>
            </a:r>
            <a:r>
              <a:rPr lang="ja-JP" alt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ea"/>
              </a:rPr>
              <a:t>講　師</a:t>
            </a: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：　代表取締役　田中　</a:t>
            </a:r>
            <a:r>
              <a:rPr lang="ja-JP" alt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ea"/>
              </a:rPr>
              <a:t>庸介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　　電　話：　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03 ― 6804 – </a:t>
            </a:r>
            <a:r>
              <a:rPr kumimoji="1" lang="en-US" altLang="ja-JP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ea"/>
              </a:rPr>
              <a:t>6725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（ 代表 ）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　　住　所：　東京都世田谷区成城８－４－２１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>
                <a:solidFill>
                  <a:prstClr val="black">
                    <a:lumMod val="95000"/>
                    <a:lumOff val="5000"/>
                  </a:prstClr>
                </a:solidFill>
                <a:latin typeface="+mn-ea"/>
              </a:rPr>
              <a:t>　　　　　　　成城クローチェ　２階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　　メール：　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info@willst.co.jp</a:t>
            </a:r>
            <a:endParaRPr kumimoji="0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　　ＵＲＬ：　</a:t>
            </a: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+mn-ea"/>
                <a:cs typeface="+mn-cs"/>
              </a:rPr>
              <a:t>https://www.willst.co.jp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97" y="560263"/>
            <a:ext cx="1112316" cy="139635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34" y="2539917"/>
            <a:ext cx="2556081" cy="537978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50" y="2146702"/>
            <a:ext cx="2251282" cy="214658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2" y="-1"/>
            <a:ext cx="9923263" cy="28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33" y="6579301"/>
            <a:ext cx="9923264" cy="28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角丸四角形 3"/>
          <p:cNvSpPr/>
          <p:nvPr/>
        </p:nvSpPr>
        <p:spPr>
          <a:xfrm>
            <a:off x="640080" y="4397331"/>
            <a:ext cx="8636924" cy="1792130"/>
          </a:xfrm>
          <a:prstGeom prst="round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rgbClr val="FF0000"/>
                </a:solidFill>
              </a:rPr>
              <a:t>Vision:</a:t>
            </a:r>
          </a:p>
          <a:p>
            <a:pPr lvl="0">
              <a:spcBef>
                <a:spcPts val="600"/>
              </a:spcBef>
            </a:pPr>
            <a:r>
              <a:rPr kumimoji="1" lang="en-US" altLang="ja-JP" sz="1000" dirty="0">
                <a:solidFill>
                  <a:schemeClr val="tx1"/>
                </a:solidFill>
                <a:latin typeface="游ゴシック" panose="020B0400000000000000" pitchFamily="50" charset="-128"/>
              </a:rPr>
              <a:t>“ Possibility  ×</a:t>
            </a:r>
            <a:r>
              <a:rPr kumimoji="1" lang="ja-JP" altLang="en-US" sz="1000" dirty="0">
                <a:solidFill>
                  <a:schemeClr val="tx1"/>
                </a:solidFill>
                <a:latin typeface="游ゴシック" panose="020B0400000000000000" pitchFamily="50" charset="-128"/>
              </a:rPr>
              <a:t>  </a:t>
            </a:r>
            <a:r>
              <a:rPr kumimoji="1" lang="en-US" altLang="ja-JP" sz="1000" dirty="0">
                <a:solidFill>
                  <a:schemeClr val="tx1"/>
                </a:solidFill>
                <a:latin typeface="游ゴシック" panose="020B0400000000000000" pitchFamily="50" charset="-128"/>
              </a:rPr>
              <a:t>Hospitality  =  </a:t>
            </a:r>
            <a:r>
              <a:rPr kumimoji="1" lang="ja-JP" altLang="en-US" sz="1000" dirty="0">
                <a:solidFill>
                  <a:schemeClr val="tx1"/>
                </a:solidFill>
                <a:latin typeface="游ゴシック" panose="020B0400000000000000" pitchFamily="50" charset="-128"/>
              </a:rPr>
              <a:t>個性ゆたかな共創社会を実現する</a:t>
            </a:r>
            <a:r>
              <a:rPr kumimoji="1" lang="en-US" altLang="ja-JP" sz="1000" dirty="0">
                <a:solidFill>
                  <a:schemeClr val="tx1"/>
                </a:solidFill>
                <a:latin typeface="游ゴシック" panose="020B0400000000000000" pitchFamily="50" charset="-128"/>
              </a:rPr>
              <a:t> ”</a:t>
            </a:r>
          </a:p>
          <a:p>
            <a:pPr lvl="0">
              <a:spcBef>
                <a:spcPts val="600"/>
              </a:spcBef>
            </a:pPr>
            <a:r>
              <a:rPr kumimoji="1" lang="ja-JP" altLang="en-US" sz="1000" dirty="0">
                <a:solidFill>
                  <a:schemeClr val="tx1"/>
                </a:solidFill>
                <a:latin typeface="游ゴシック" panose="020B0400000000000000" pitchFamily="50" charset="-128"/>
              </a:rPr>
              <a:t>自分の意志で道を歩み、個性を発揮して未来を切り拓く。世界と絆を深めて新たな価値や物語を共に創り出す。</a:t>
            </a:r>
            <a:endParaRPr lang="en-US" altLang="ja-JP" sz="1000" dirty="0">
              <a:solidFill>
                <a:schemeClr val="tx1"/>
              </a:solidFill>
            </a:endParaRPr>
          </a:p>
          <a:p>
            <a:pPr lvl="0">
              <a:spcBef>
                <a:spcPts val="600"/>
              </a:spcBef>
            </a:pPr>
            <a:r>
              <a:rPr lang="en-US" altLang="ja-JP" dirty="0">
                <a:solidFill>
                  <a:srgbClr val="FF0000"/>
                </a:solidFill>
              </a:rPr>
              <a:t>Mission:</a:t>
            </a:r>
            <a:endParaRPr kumimoji="1" lang="en-US" altLang="ja-JP" sz="1050" dirty="0">
              <a:solidFill>
                <a:srgbClr val="FF0000"/>
              </a:solidFill>
              <a:latin typeface="游ゴシック" panose="020B0400000000000000" pitchFamily="50" charset="-128"/>
            </a:endParaRPr>
          </a:p>
          <a:p>
            <a:pPr lvl="0">
              <a:spcBef>
                <a:spcPts val="600"/>
              </a:spcBef>
            </a:pPr>
            <a:r>
              <a:rPr kumimoji="1" lang="en-US" altLang="ja-JP" sz="1000" dirty="0">
                <a:solidFill>
                  <a:schemeClr val="tx1"/>
                </a:solidFill>
                <a:latin typeface="游ゴシック" panose="020B0400000000000000" pitchFamily="50" charset="-128"/>
              </a:rPr>
              <a:t>Commitment</a:t>
            </a:r>
            <a:r>
              <a:rPr kumimoji="1" lang="ja-JP" altLang="en-US" sz="1000" dirty="0">
                <a:solidFill>
                  <a:schemeClr val="tx1"/>
                </a:solidFill>
                <a:latin typeface="游ゴシック" panose="020B0400000000000000" pitchFamily="50" charset="-128"/>
              </a:rPr>
              <a:t> ・・・ 私たちは、感謝と尊敬の念を持ち、本気と全力で取り組み、現場で共に心を合わせ、“必ず高い成果と価値”を創出します。</a:t>
            </a:r>
            <a:endParaRPr kumimoji="1" lang="en-US" altLang="ja-JP" sz="1000" dirty="0">
              <a:solidFill>
                <a:schemeClr val="tx1"/>
              </a:solidFill>
              <a:latin typeface="游ゴシック" panose="020B0400000000000000" pitchFamily="50" charset="-128"/>
            </a:endParaRPr>
          </a:p>
          <a:p>
            <a:pPr lvl="0">
              <a:spcBef>
                <a:spcPts val="600"/>
              </a:spcBef>
            </a:pPr>
            <a:r>
              <a:rPr kumimoji="1" lang="en-US" altLang="ja-JP" sz="1000" dirty="0">
                <a:solidFill>
                  <a:schemeClr val="tx1"/>
                </a:solidFill>
                <a:latin typeface="游ゴシック" panose="020B0400000000000000" pitchFamily="50" charset="-128"/>
              </a:rPr>
              <a:t>Change Agent</a:t>
            </a:r>
            <a:r>
              <a:rPr kumimoji="1" lang="ja-JP" altLang="en-US" sz="1000" dirty="0">
                <a:solidFill>
                  <a:schemeClr val="tx1"/>
                </a:solidFill>
                <a:latin typeface="游ゴシック" panose="020B0400000000000000" pitchFamily="50" charset="-128"/>
              </a:rPr>
              <a:t> ・・・ 私たちは、個人の意識変容と組織の風土変革の強みを生かし、痛みと喜びの先にある“自走して持続できる姿”を実現します。</a:t>
            </a:r>
            <a:endParaRPr kumimoji="1" lang="en-US" altLang="ja-JP" sz="1000" dirty="0">
              <a:solidFill>
                <a:schemeClr val="tx1"/>
              </a:solidFill>
              <a:latin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0643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CBD3541-5A00-4FF4-A786-7E3DDA927183}"/>
              </a:ext>
            </a:extLst>
          </p:cNvPr>
          <p:cNvSpPr/>
          <p:nvPr/>
        </p:nvSpPr>
        <p:spPr>
          <a:xfrm>
            <a:off x="-9525" y="209550"/>
            <a:ext cx="9915525" cy="766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第</a:t>
            </a:r>
            <a:r>
              <a:rPr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5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回　対職場　：　事前課題のご案内　②　進行</a:t>
            </a:r>
            <a:endParaRPr kumimoji="0" lang="ja-JP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C51F8FEB-9F3C-4F2A-A6F5-7A8918553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63" y="1120452"/>
            <a:ext cx="464336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17488" indent="-217488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選択肢</a:t>
            </a: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前半　</a:t>
            </a: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】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　　　　　　　　　　　実際</a:t>
            </a: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100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分　⇒　模擬</a:t>
            </a: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45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分</a:t>
            </a: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　 実際 ⇒ 模擬</a:t>
            </a:r>
            <a:endParaRPr lang="en-US" altLang="ja-JP" sz="1200" b="1" kern="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①　</a:t>
            </a: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01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分 ⇒ </a:t>
            </a: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01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分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P04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　　挨拶</a:t>
            </a: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②　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02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分 ⇒ </a:t>
            </a:r>
            <a:r>
              <a:rPr lang="en-US" altLang="ja-JP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02</a:t>
            </a:r>
            <a:r>
              <a:rPr lang="ja-JP" altLang="en-US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分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P05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～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07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前提と目的</a:t>
            </a:r>
            <a:endParaRPr lang="en-US" altLang="ja-JP" sz="1200" b="1" kern="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③　</a:t>
            </a: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07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分 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⇒ </a:t>
            </a:r>
            <a:r>
              <a:rPr lang="en-US" altLang="ja-JP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07</a:t>
            </a:r>
            <a:r>
              <a:rPr lang="ja-JP" altLang="en-US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分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P08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～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10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問い ＋ 問題の範囲と視座　</a:t>
            </a: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1" kern="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④  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90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分 ⇒ </a:t>
            </a:r>
            <a:r>
              <a:rPr lang="en-US" altLang="ja-JP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35</a:t>
            </a:r>
            <a:r>
              <a:rPr lang="ja-JP" altLang="en-US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分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P11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～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16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問題発見＆問題定義　実践ワーク</a:t>
            </a:r>
            <a:endParaRPr lang="en-US" altLang="ja-JP" sz="1200" b="1" kern="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</a:t>
            </a:r>
            <a:endParaRPr lang="en-US" altLang="ja-JP" sz="1200" b="1" kern="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　 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内訳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)</a:t>
            </a:r>
          </a:p>
          <a:p>
            <a:pPr>
              <a:defRPr/>
            </a:pPr>
            <a:endParaRPr lang="en-US" altLang="ja-JP" sz="1200" b="1" kern="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　 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05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分 ⇒ </a:t>
            </a:r>
            <a:r>
              <a:rPr lang="en-US" altLang="ja-JP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05</a:t>
            </a:r>
            <a:r>
              <a:rPr lang="ja-JP" altLang="en-US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分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前半　問題発見　説明</a:t>
            </a:r>
            <a:endParaRPr lang="en-US" altLang="ja-JP" sz="1200" b="1" kern="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　 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05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分 ⇒ </a:t>
            </a:r>
            <a:r>
              <a:rPr lang="en-US" altLang="ja-JP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00</a:t>
            </a:r>
            <a:r>
              <a:rPr lang="ja-JP" altLang="en-US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分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前半　問題発見　個人ワーク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 </a:t>
            </a:r>
            <a:r>
              <a:rPr lang="en-US" altLang="ja-JP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※</a:t>
            </a:r>
            <a:r>
              <a:rPr lang="ja-JP" altLang="en-US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割愛</a:t>
            </a:r>
            <a:endParaRPr lang="en-US" altLang="ja-JP" sz="1200" b="1" kern="0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　 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15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分 ⇒ </a:t>
            </a:r>
            <a:r>
              <a:rPr lang="en-US" altLang="ja-JP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00</a:t>
            </a:r>
            <a:r>
              <a:rPr lang="ja-JP" altLang="en-US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分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前半　問題発見　グループワーク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en-US" altLang="ja-JP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※</a:t>
            </a:r>
            <a:r>
              <a:rPr lang="ja-JP" altLang="en-US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割愛</a:t>
            </a:r>
            <a:endParaRPr lang="en-US" altLang="ja-JP" sz="1200" b="1" kern="0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　 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15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分 ⇒ </a:t>
            </a:r>
            <a:r>
              <a:rPr lang="en-US" altLang="ja-JP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15</a:t>
            </a:r>
            <a:r>
              <a:rPr lang="ja-JP" altLang="en-US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分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前半　問題発見　クラス全体対話　</a:t>
            </a:r>
            <a:r>
              <a:rPr lang="en-US" altLang="ja-JP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※</a:t>
            </a:r>
            <a:r>
              <a:rPr lang="ja-JP" altLang="en-US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講師ファシリ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 </a:t>
            </a:r>
            <a:endParaRPr lang="en-US" altLang="ja-JP" sz="1200" b="1" kern="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1" kern="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　 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05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分 ⇒ </a:t>
            </a:r>
            <a:r>
              <a:rPr lang="en-US" altLang="ja-JP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05</a:t>
            </a:r>
            <a:r>
              <a:rPr lang="ja-JP" altLang="en-US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分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後半　問題定義　説明</a:t>
            </a:r>
            <a:endParaRPr lang="en-US" altLang="ja-JP" sz="1200" b="1" kern="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　 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05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分 ⇒ </a:t>
            </a:r>
            <a:r>
              <a:rPr lang="en-US" altLang="ja-JP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00</a:t>
            </a:r>
            <a:r>
              <a:rPr lang="ja-JP" altLang="en-US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分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後半　問題定義　個人ワーク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 </a:t>
            </a:r>
            <a:r>
              <a:rPr lang="en-US" altLang="ja-JP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※</a:t>
            </a:r>
            <a:r>
              <a:rPr lang="ja-JP" altLang="en-US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割愛</a:t>
            </a:r>
            <a:endParaRPr lang="en-US" altLang="ja-JP" sz="1200" b="1" kern="0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　 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15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分 ⇒ </a:t>
            </a:r>
            <a:r>
              <a:rPr lang="en-US" altLang="ja-JP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00</a:t>
            </a:r>
            <a:r>
              <a:rPr lang="ja-JP" altLang="en-US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分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後半　問題定義　グループワーク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en-US" altLang="ja-JP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※</a:t>
            </a:r>
            <a:r>
              <a:rPr lang="ja-JP" altLang="en-US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割愛</a:t>
            </a:r>
            <a:endParaRPr lang="en-US" altLang="ja-JP" sz="1200" b="1" kern="0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　 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25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分 ⇒ </a:t>
            </a:r>
            <a:r>
              <a:rPr lang="en-US" altLang="ja-JP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10</a:t>
            </a:r>
            <a:r>
              <a:rPr lang="ja-JP" altLang="en-US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分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後半　問題定義　クラス全体発表　</a:t>
            </a:r>
            <a:r>
              <a:rPr lang="en-US" altLang="ja-JP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※</a:t>
            </a:r>
            <a:r>
              <a:rPr lang="ja-JP" altLang="en-US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１班のみ発表</a:t>
            </a:r>
            <a:endParaRPr lang="en-US" altLang="ja-JP" sz="1200" b="1" kern="0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9D87C483-5361-FEB9-29B1-D6A9C32C3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768" y="1120452"/>
            <a:ext cx="455494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17488" indent="-217488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>
              <a:defRPr/>
            </a:pP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選択肢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B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後半　</a:t>
            </a: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】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　　                  実際</a:t>
            </a: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115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分　⇒　模擬</a:t>
            </a:r>
            <a:r>
              <a:rPr lang="en-US" altLang="ja-JP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40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分</a:t>
            </a: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　 実際 ⇒ 模擬</a:t>
            </a:r>
            <a:endParaRPr lang="en-US" altLang="ja-JP" sz="1200" b="1" kern="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⑤　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40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分 ⇒ </a:t>
            </a:r>
            <a:r>
              <a:rPr lang="en-US" altLang="ja-JP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30</a:t>
            </a:r>
            <a:r>
              <a:rPr lang="ja-JP" altLang="en-US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分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P17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～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21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問題解決＆主体行動　実践ワーク</a:t>
            </a:r>
            <a:endParaRPr lang="en-US" altLang="ja-JP" sz="1200" b="1" kern="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</a:t>
            </a:r>
            <a:endParaRPr lang="en-US" altLang="ja-JP" sz="1200" b="1" kern="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　 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(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内訳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)</a:t>
            </a: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1" kern="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　 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10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分 ⇒ </a:t>
            </a:r>
            <a:r>
              <a:rPr lang="en-US" altLang="ja-JP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07</a:t>
            </a:r>
            <a:r>
              <a:rPr lang="ja-JP" altLang="en-US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分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導入　リーダーシップ　目的＋開発　説明</a:t>
            </a:r>
            <a:endParaRPr lang="en-US" altLang="ja-JP" sz="1200" b="1" kern="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1" kern="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　 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05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分 ⇒ </a:t>
            </a:r>
            <a:r>
              <a:rPr lang="en-US" altLang="ja-JP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05</a:t>
            </a:r>
            <a:r>
              <a:rPr lang="ja-JP" altLang="en-US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分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主体行動　説明</a:t>
            </a:r>
            <a:endParaRPr lang="en-US" altLang="ja-JP" sz="1200" b="1" kern="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　 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10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分 ⇒ </a:t>
            </a:r>
            <a:r>
              <a:rPr lang="en-US" altLang="ja-JP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0</a:t>
            </a:r>
            <a:r>
              <a:rPr lang="en-US" altLang="ja-JP" sz="1200" b="1" kern="0">
                <a:solidFill>
                  <a:srgbClr val="FF0000"/>
                </a:solidFill>
                <a:latin typeface="ＭＳ Ｐゴシック" panose="020B0600070205080204" pitchFamily="50" charset="-128"/>
              </a:rPr>
              <a:t>0</a:t>
            </a:r>
            <a:r>
              <a:rPr lang="ja-JP" altLang="en-US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分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主体行動　個人ワーク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 </a:t>
            </a:r>
            <a:r>
              <a:rPr lang="en-US" altLang="ja-JP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※</a:t>
            </a:r>
            <a:r>
              <a:rPr lang="ja-JP" altLang="en-US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割愛</a:t>
            </a:r>
            <a:endParaRPr lang="en-US" altLang="ja-JP" sz="1200" b="1" kern="0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>
              <a:defRPr/>
            </a:pP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　 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15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分 ⇒ </a:t>
            </a:r>
            <a:r>
              <a:rPr lang="en-US" altLang="ja-JP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08</a:t>
            </a:r>
            <a:r>
              <a:rPr lang="ja-JP" altLang="en-US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分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主体行動　グループワーク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</a:t>
            </a:r>
            <a:r>
              <a:rPr lang="en-US" altLang="ja-JP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※</a:t>
            </a:r>
            <a:r>
              <a:rPr lang="ja-JP" altLang="en-US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１人のみ共有</a:t>
            </a:r>
            <a:endParaRPr lang="en-US" altLang="ja-JP" sz="1200" b="1" kern="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⑥　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75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分 ⇒ </a:t>
            </a:r>
            <a:r>
              <a:rPr lang="en-US" altLang="ja-JP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10</a:t>
            </a:r>
            <a:r>
              <a:rPr lang="ja-JP" altLang="en-US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分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P22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～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25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研修総括　講師メッセージ</a:t>
            </a:r>
            <a:endParaRPr lang="en-US" altLang="ja-JP" sz="1200" b="1" kern="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="1" kern="0" dirty="0">
              <a:solidFill>
                <a:prstClr val="black"/>
              </a:solidFill>
              <a:latin typeface="ＭＳ Ｐゴシック" panose="020B0600070205080204" pitchFamily="50" charset="-128"/>
            </a:endParaRPr>
          </a:p>
          <a:p>
            <a:pPr marL="217488" marR="0" lvl="0" indent="-2174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 　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05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分 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⇒ </a:t>
            </a:r>
            <a:r>
              <a:rPr lang="en-US" altLang="ja-JP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02</a:t>
            </a:r>
            <a:r>
              <a:rPr lang="ja-JP" altLang="en-US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分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成果発表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説明　</a:t>
            </a: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 　</a:t>
            </a:r>
            <a:r>
              <a:rPr lang="en-US" altLang="ja-JP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60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分 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⇒ </a:t>
            </a:r>
            <a:r>
              <a:rPr lang="en-US" altLang="ja-JP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03</a:t>
            </a:r>
            <a:r>
              <a:rPr lang="ja-JP" altLang="en-US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分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成果発表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実施　 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　</a:t>
            </a:r>
            <a:r>
              <a:rPr lang="en-US" altLang="ja-JP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※</a:t>
            </a:r>
            <a:r>
              <a:rPr lang="ja-JP" altLang="en-US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１人のみ共有</a:t>
            </a:r>
            <a:endParaRPr lang="en-US" altLang="ja-JP" sz="1200" b="1" kern="0" dirty="0">
              <a:solidFill>
                <a:srgbClr val="FF0000"/>
              </a:solidFill>
              <a:latin typeface="ＭＳ Ｐゴシック" panose="020B0600070205080204" pitchFamily="50" charset="-128"/>
            </a:endParaRPr>
          </a:p>
          <a:p>
            <a:pPr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 　</a:t>
            </a:r>
            <a:r>
              <a:rPr kumimoji="0" lang="en-US" altLang="ja-JP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10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分 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⇒ </a:t>
            </a:r>
            <a:r>
              <a:rPr lang="en-US" altLang="ja-JP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05</a:t>
            </a:r>
            <a:r>
              <a:rPr lang="ja-JP" altLang="en-US" sz="1200" b="1" kern="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分</a:t>
            </a: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講師</a:t>
            </a:r>
            <a:r>
              <a:rPr lang="ja-JP" altLang="en-US" sz="12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総括メッセージ</a:t>
            </a:r>
            <a:endParaRPr kumimoji="0" lang="ja-JP" altLang="en-US" sz="1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47FFF64-6CDA-5ABA-38BA-20C241F8BAB6}"/>
              </a:ext>
            </a:extLst>
          </p:cNvPr>
          <p:cNvSpPr/>
          <p:nvPr/>
        </p:nvSpPr>
        <p:spPr bwMode="auto">
          <a:xfrm>
            <a:off x="160689" y="1059786"/>
            <a:ext cx="4711013" cy="531805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7488" marR="0" indent="-2174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buNone/>
              <a:tabLst/>
            </a:pPr>
            <a:endParaRPr kumimoji="0" lang="ja-JP" altLang="en-US" sz="1000" b="1" i="0" u="none" strike="noStrike" cap="none" normalizeH="0" baseline="0">
              <a:ln>
                <a:noFill/>
              </a:ln>
              <a:solidFill>
                <a:srgbClr val="00325C"/>
              </a:solidFill>
              <a:effectLst/>
              <a:latin typeface="Arial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9A43ABE-5BFE-F1C6-A429-73EA3D465622}"/>
              </a:ext>
            </a:extLst>
          </p:cNvPr>
          <p:cNvSpPr/>
          <p:nvPr/>
        </p:nvSpPr>
        <p:spPr bwMode="auto">
          <a:xfrm>
            <a:off x="5039400" y="1059786"/>
            <a:ext cx="4711013" cy="531805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7488" marR="0" indent="-2174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buNone/>
              <a:tabLst/>
            </a:pPr>
            <a:endParaRPr kumimoji="0" lang="ja-JP" altLang="en-US" sz="1000" b="1" i="0" u="none" strike="noStrike" cap="none" normalizeH="0" baseline="0">
              <a:ln>
                <a:noFill/>
              </a:ln>
              <a:solidFill>
                <a:srgbClr val="00325C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8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10778" y="5366190"/>
            <a:ext cx="9730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株式会社ウィルアンドスタイル　：　キャリア開発支援プログラム　「　自ら主体的に職場の問題を解決する　」</a:t>
            </a:r>
          </a:p>
        </p:txBody>
      </p:sp>
      <p:sp>
        <p:nvSpPr>
          <p:cNvPr id="5" name="テキスト ボックス 2">
            <a:extLst>
              <a:ext uri="{FF2B5EF4-FFF2-40B4-BE49-F238E27FC236}">
                <a16:creationId xmlns:a16="http://schemas.microsoft.com/office/drawing/2014/main" id="{AA73C90F-0865-47A8-B457-368A529D06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8554" y="1069975"/>
            <a:ext cx="2195102" cy="2769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企業研修</a:t>
            </a:r>
            <a:endParaRPr kumimoji="1" lang="en-US" altLang="ja-JP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9E9A8D0-F55D-4E18-AED3-35934EBF4C4F}"/>
              </a:ext>
            </a:extLst>
          </p:cNvPr>
          <p:cNvSpPr txBox="1"/>
          <p:nvPr/>
        </p:nvSpPr>
        <p:spPr>
          <a:xfrm>
            <a:off x="335279" y="1069975"/>
            <a:ext cx="33223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第</a:t>
            </a:r>
            <a:r>
              <a:rPr kumimoji="0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5</a:t>
            </a: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回　　対職場</a:t>
            </a:r>
          </a:p>
        </p:txBody>
      </p:sp>
    </p:spTree>
    <p:extLst>
      <p:ext uri="{BB962C8B-B14F-4D97-AF65-F5344CB8AC3E}">
        <p14:creationId xmlns:p14="http://schemas.microsoft.com/office/powerpoint/2010/main" val="73162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FF17D46-470F-4BA4-8DDC-5605EF97A58B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76200"/>
            <a:ext cx="4851400" cy="5048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キャリア開発支援</a:t>
            </a:r>
            <a:r>
              <a:rPr lang="ja-JP" altLang="en-US" sz="180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プログラム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j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( 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安心安全の場 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)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( 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相互尊重の場 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)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( </a:t>
            </a: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多様性受容の場</a:t>
            </a:r>
            <a:r>
              <a:rPr kumimoji="0" lang="en-US" altLang="ja-JP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 )</a:t>
            </a:r>
            <a:endParaRPr kumimoji="0" lang="ja-JP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F94B54-DE4C-4377-9909-72DB2636AE4E}"/>
              </a:ext>
            </a:extLst>
          </p:cNvPr>
          <p:cNvSpPr txBox="1">
            <a:spLocks noChangeArrowheads="1"/>
          </p:cNvSpPr>
          <p:nvPr/>
        </p:nvSpPr>
        <p:spPr>
          <a:xfrm>
            <a:off x="7473950" y="86162"/>
            <a:ext cx="2347913" cy="5048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オープンマインド</a:t>
            </a: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ポジビリティ</a:t>
            </a: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  <a:cs typeface="+mj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j-cs"/>
              </a:rPr>
              <a:t>未来志向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8CB8674F-3978-4657-9568-337DCDEA8CDA}"/>
              </a:ext>
            </a:extLst>
          </p:cNvPr>
          <p:cNvSpPr/>
          <p:nvPr/>
        </p:nvSpPr>
        <p:spPr>
          <a:xfrm>
            <a:off x="-9525" y="209550"/>
            <a:ext cx="9915525" cy="766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800" b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研修の全体構造</a:t>
            </a:r>
            <a:endParaRPr lang="ja-JP" altLang="en-US" sz="1800" kern="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8" name="直線矢印コネクタ 102">
            <a:extLst>
              <a:ext uri="{FF2B5EF4-FFF2-40B4-BE49-F238E27FC236}">
                <a16:creationId xmlns:a16="http://schemas.microsoft.com/office/drawing/2014/main" id="{6A2E6E5D-5707-B6C0-66E2-BE7FB6ED5A4C}"/>
              </a:ext>
            </a:extLst>
          </p:cNvPr>
          <p:cNvCxnSpPr>
            <a:cxnSpLocks/>
          </p:cNvCxnSpPr>
          <p:nvPr/>
        </p:nvCxnSpPr>
        <p:spPr bwMode="auto">
          <a:xfrm flipH="1">
            <a:off x="4867275" y="1487037"/>
            <a:ext cx="32517" cy="4390235"/>
          </a:xfrm>
          <a:prstGeom prst="straightConnector1">
            <a:avLst/>
          </a:prstGeom>
          <a:noFill/>
          <a:ln w="57150" algn="ctr">
            <a:solidFill>
              <a:srgbClr val="FF6699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線矢印コネクタ 103">
            <a:extLst>
              <a:ext uri="{FF2B5EF4-FFF2-40B4-BE49-F238E27FC236}">
                <a16:creationId xmlns:a16="http://schemas.microsoft.com/office/drawing/2014/main" id="{42EAE489-54D2-136A-1D49-A4C858750A7B}"/>
              </a:ext>
            </a:extLst>
          </p:cNvPr>
          <p:cNvCxnSpPr>
            <a:cxnSpLocks/>
          </p:cNvCxnSpPr>
          <p:nvPr/>
        </p:nvCxnSpPr>
        <p:spPr bwMode="auto">
          <a:xfrm flipH="1">
            <a:off x="1652588" y="3686050"/>
            <a:ext cx="6418262" cy="0"/>
          </a:xfrm>
          <a:prstGeom prst="straightConnector1">
            <a:avLst/>
          </a:prstGeom>
          <a:noFill/>
          <a:ln w="57150" algn="ctr">
            <a:solidFill>
              <a:srgbClr val="FFC0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矢印: 左右 9">
            <a:extLst>
              <a:ext uri="{FF2B5EF4-FFF2-40B4-BE49-F238E27FC236}">
                <a16:creationId xmlns:a16="http://schemas.microsoft.com/office/drawing/2014/main" id="{12F07537-9026-B9FF-04C2-5B1E4B8F6F04}"/>
              </a:ext>
            </a:extLst>
          </p:cNvPr>
          <p:cNvSpPr/>
          <p:nvPr/>
        </p:nvSpPr>
        <p:spPr>
          <a:xfrm rot="16200000">
            <a:off x="4013994" y="3580481"/>
            <a:ext cx="1741487" cy="282575"/>
          </a:xfrm>
          <a:prstGeom prst="leftRightArrow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矢印: 左右 10">
            <a:extLst>
              <a:ext uri="{FF2B5EF4-FFF2-40B4-BE49-F238E27FC236}">
                <a16:creationId xmlns:a16="http://schemas.microsoft.com/office/drawing/2014/main" id="{3F25EE8F-77B5-7418-916B-FFB4C6C3BD1E}"/>
              </a:ext>
            </a:extLst>
          </p:cNvPr>
          <p:cNvSpPr/>
          <p:nvPr/>
        </p:nvSpPr>
        <p:spPr>
          <a:xfrm>
            <a:off x="3886200" y="3555875"/>
            <a:ext cx="1987550" cy="271462"/>
          </a:xfrm>
          <a:prstGeom prst="leftRightArrow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8165E1D8-77E8-8AC5-A675-9BEEDBE1A123}"/>
              </a:ext>
            </a:extLst>
          </p:cNvPr>
          <p:cNvSpPr/>
          <p:nvPr/>
        </p:nvSpPr>
        <p:spPr>
          <a:xfrm>
            <a:off x="4156075" y="3106612"/>
            <a:ext cx="1439863" cy="1189038"/>
          </a:xfrm>
          <a:prstGeom prst="ellipse">
            <a:avLst/>
          </a:prstGeom>
          <a:solidFill>
            <a:srgbClr val="FFCCCC"/>
          </a:solidFill>
          <a:ln w="254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wrap="none" lIns="0" r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理想の姿</a:t>
            </a:r>
            <a:endParaRPr kumimoji="0" lang="en-US" altLang="ja-JP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8AD994C-35B4-2A34-BDE3-33865BE83FE1}"/>
              </a:ext>
            </a:extLst>
          </p:cNvPr>
          <p:cNvSpPr/>
          <p:nvPr/>
        </p:nvSpPr>
        <p:spPr>
          <a:xfrm>
            <a:off x="3479800" y="2081087"/>
            <a:ext cx="2817813" cy="3208338"/>
          </a:xfrm>
          <a:prstGeom prst="rect">
            <a:avLst/>
          </a:prstGeom>
          <a:noFill/>
          <a:ln w="28575" cap="flat" cmpd="sng" algn="ctr">
            <a:solidFill>
              <a:srgbClr val="FF6699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5A79C40-7A0A-776A-AC23-48777A8FAF5C}"/>
              </a:ext>
            </a:extLst>
          </p:cNvPr>
          <p:cNvSpPr/>
          <p:nvPr/>
        </p:nvSpPr>
        <p:spPr>
          <a:xfrm rot="5400000">
            <a:off x="3667919" y="1030956"/>
            <a:ext cx="2370137" cy="5381625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F3923461-93D9-E31C-9709-C650A4227C4C}"/>
              </a:ext>
            </a:extLst>
          </p:cNvPr>
          <p:cNvSpPr/>
          <p:nvPr/>
        </p:nvSpPr>
        <p:spPr>
          <a:xfrm>
            <a:off x="4343400" y="2398587"/>
            <a:ext cx="1093788" cy="43815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0" r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理想の姿</a:t>
            </a:r>
            <a:endParaRPr kumimoji="0" lang="en-US" altLang="ja-JP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6B0E1EE0-D444-3C04-DDF3-D3A1766474D2}"/>
              </a:ext>
            </a:extLst>
          </p:cNvPr>
          <p:cNvSpPr/>
          <p:nvPr/>
        </p:nvSpPr>
        <p:spPr>
          <a:xfrm>
            <a:off x="4341813" y="4592512"/>
            <a:ext cx="1092200" cy="43815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0" r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現実の姿</a:t>
            </a:r>
            <a:endParaRPr kumimoji="0" lang="en-US" altLang="ja-JP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テキスト ボックス 66">
            <a:extLst>
              <a:ext uri="{FF2B5EF4-FFF2-40B4-BE49-F238E27FC236}">
                <a16:creationId xmlns:a16="http://schemas.microsoft.com/office/drawing/2014/main" id="{EDF149A2-68C4-C939-D564-FA3C4EE6C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3925" y="2112837"/>
            <a:ext cx="10795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【A】</a:t>
            </a: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000" b="1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Identity</a:t>
            </a:r>
            <a:endParaRPr kumimoji="1" lang="ja-JP" altLang="en-US" sz="1000" b="1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テキスト ボックス 81">
            <a:extLst>
              <a:ext uri="{FF2B5EF4-FFF2-40B4-BE49-F238E27FC236}">
                <a16:creationId xmlns:a16="http://schemas.microsoft.com/office/drawing/2014/main" id="{BD41713F-814A-EB0E-E32B-297E05671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275" y="2111250"/>
            <a:ext cx="1060450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( </a:t>
            </a: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自己同一性</a:t>
            </a:r>
            <a:r>
              <a:rPr kumimoji="1" lang="en-US" altLang="ja-JP" sz="1000" b="1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)</a:t>
            </a:r>
            <a:endParaRPr kumimoji="1" lang="ja-JP" altLang="en-US" sz="1000" b="1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テキスト ボックス 82">
            <a:extLst>
              <a:ext uri="{FF2B5EF4-FFF2-40B4-BE49-F238E27FC236}">
                <a16:creationId xmlns:a16="http://schemas.microsoft.com/office/drawing/2014/main" id="{D344BBC8-2C58-0BD3-4355-69F368F72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5988" y="2593850"/>
            <a:ext cx="1077912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【B】</a:t>
            </a: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Branding</a:t>
            </a:r>
            <a:endParaRPr kumimoji="1" lang="ja-JP" altLang="en-US" sz="10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テキスト ボックス 83">
            <a:extLst>
              <a:ext uri="{FF2B5EF4-FFF2-40B4-BE49-F238E27FC236}">
                <a16:creationId xmlns:a16="http://schemas.microsoft.com/office/drawing/2014/main" id="{A254F03E-806A-9C43-E284-63EB859FB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538" y="2577975"/>
            <a:ext cx="1062037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( </a:t>
            </a: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社会同一性</a:t>
            </a:r>
            <a:r>
              <a:rPr kumimoji="1" lang="en-US" altLang="ja-JP" sz="1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)</a:t>
            </a:r>
            <a:endParaRPr kumimoji="1" lang="ja-JP" altLang="en-US" sz="10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テキスト ボックス 84">
            <a:extLst>
              <a:ext uri="{FF2B5EF4-FFF2-40B4-BE49-F238E27FC236}">
                <a16:creationId xmlns:a16="http://schemas.microsoft.com/office/drawing/2014/main" id="{5192706B-C98C-8765-C103-2C206B1C7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913" y="5071937"/>
            <a:ext cx="10795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時間軸</a:t>
            </a:r>
          </a:p>
        </p:txBody>
      </p:sp>
      <p:sp>
        <p:nvSpPr>
          <p:cNvPr id="30" name="テキスト ボックス 85">
            <a:extLst>
              <a:ext uri="{FF2B5EF4-FFF2-40B4-BE49-F238E27FC236}">
                <a16:creationId xmlns:a16="http://schemas.microsoft.com/office/drawing/2014/main" id="{AD7FD273-568B-11A8-1380-F5B07963F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050" y="5071937"/>
            <a:ext cx="10779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視座を高める</a:t>
            </a:r>
          </a:p>
        </p:txBody>
      </p:sp>
      <p:sp>
        <p:nvSpPr>
          <p:cNvPr id="31" name="テキスト ボックス 86">
            <a:extLst>
              <a:ext uri="{FF2B5EF4-FFF2-40B4-BE49-F238E27FC236}">
                <a16:creationId xmlns:a16="http://schemas.microsoft.com/office/drawing/2014/main" id="{D573D65F-5D66-3837-84DF-9470A0BD6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363" y="4692525"/>
            <a:ext cx="10795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空間軸</a:t>
            </a:r>
          </a:p>
        </p:txBody>
      </p:sp>
      <p:sp>
        <p:nvSpPr>
          <p:cNvPr id="32" name="テキスト ボックス 87">
            <a:extLst>
              <a:ext uri="{FF2B5EF4-FFF2-40B4-BE49-F238E27FC236}">
                <a16:creationId xmlns:a16="http://schemas.microsoft.com/office/drawing/2014/main" id="{B1ED1E96-63F4-BD24-74D2-9C2E1CC65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175" y="4690937"/>
            <a:ext cx="1060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視野を広げる</a:t>
            </a:r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0BC6334C-516F-FC4A-A3F1-2EB600E2F8B4}"/>
              </a:ext>
            </a:extLst>
          </p:cNvPr>
          <p:cNvSpPr/>
          <p:nvPr/>
        </p:nvSpPr>
        <p:spPr>
          <a:xfrm>
            <a:off x="4497379" y="3387548"/>
            <a:ext cx="768746" cy="625434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FF8F8F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0" r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自己</a:t>
            </a: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肯定感</a:t>
            </a:r>
            <a:endParaRPr kumimoji="0" lang="en-US" altLang="ja-JP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99">
            <a:extLst>
              <a:ext uri="{FF2B5EF4-FFF2-40B4-BE49-F238E27FC236}">
                <a16:creationId xmlns:a16="http://schemas.microsoft.com/office/drawing/2014/main" id="{E9E55E2A-EADC-30E0-190C-E2FB8C059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149475"/>
            <a:ext cx="10604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才能発揮</a:t>
            </a:r>
          </a:p>
        </p:txBody>
      </p:sp>
      <p:sp>
        <p:nvSpPr>
          <p:cNvPr id="35" name="テキスト ボックス 100">
            <a:extLst>
              <a:ext uri="{FF2B5EF4-FFF2-40B4-BE49-F238E27FC236}">
                <a16:creationId xmlns:a16="http://schemas.microsoft.com/office/drawing/2014/main" id="{969698A5-7FA6-5347-12EE-7BA9161B4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4017837"/>
            <a:ext cx="10604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存在価値</a:t>
            </a: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13387874-C639-192D-1930-A7B8631E8E3F}"/>
              </a:ext>
            </a:extLst>
          </p:cNvPr>
          <p:cNvSpPr/>
          <p:nvPr/>
        </p:nvSpPr>
        <p:spPr>
          <a:xfrm>
            <a:off x="4606734" y="5076756"/>
            <a:ext cx="537196" cy="479563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0" r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自律性</a:t>
            </a:r>
            <a:endParaRPr kumimoji="0" lang="en-US" altLang="ja-JP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B5C0EA3A-D623-87DC-55AA-FED2013CB6C3}"/>
              </a:ext>
            </a:extLst>
          </p:cNvPr>
          <p:cNvSpPr/>
          <p:nvPr/>
        </p:nvSpPr>
        <p:spPr>
          <a:xfrm>
            <a:off x="7179147" y="3453017"/>
            <a:ext cx="537196" cy="479563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0" r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関係性</a:t>
            </a:r>
            <a:endParaRPr kumimoji="0" lang="en-US" altLang="ja-JP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B7F795CB-B3B4-906E-DDE9-7A5CDDE63E86}"/>
              </a:ext>
            </a:extLst>
          </p:cNvPr>
          <p:cNvSpPr/>
          <p:nvPr/>
        </p:nvSpPr>
        <p:spPr>
          <a:xfrm>
            <a:off x="2014595" y="3436739"/>
            <a:ext cx="537196" cy="479563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FFFF00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0" r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有能性</a:t>
            </a:r>
            <a:endParaRPr kumimoji="0" lang="en-US" altLang="ja-JP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2139B3C7-7B95-31FB-AEF0-621541D75539}"/>
              </a:ext>
            </a:extLst>
          </p:cNvPr>
          <p:cNvSpPr/>
          <p:nvPr/>
        </p:nvSpPr>
        <p:spPr>
          <a:xfrm>
            <a:off x="4615555" y="1855372"/>
            <a:ext cx="537196" cy="479563"/>
          </a:xfrm>
          <a:prstGeom prst="ellipse">
            <a:avLst/>
          </a:prstGeom>
          <a:gradFill flip="none" rotWithShape="1">
            <a:gsLst>
              <a:gs pos="0">
                <a:sysClr val="window" lastClr="FFFFFF"/>
              </a:gs>
              <a:gs pos="50000">
                <a:srgbClr val="8AE28A"/>
              </a:gs>
              <a:gs pos="100000">
                <a:srgbClr val="33CC33"/>
              </a:gs>
            </a:gsLst>
            <a:path path="circle">
              <a:fillToRect l="50000" t="50000" r="50000" b="50000"/>
            </a:path>
            <a:tileRect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0" r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目的性</a:t>
            </a:r>
            <a:endParaRPr kumimoji="0" lang="en-US" altLang="ja-JP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6DADC525-7DC1-CBCD-F33B-40F19D648318}"/>
              </a:ext>
            </a:extLst>
          </p:cNvPr>
          <p:cNvSpPr/>
          <p:nvPr/>
        </p:nvSpPr>
        <p:spPr>
          <a:xfrm>
            <a:off x="2755900" y="3466975"/>
            <a:ext cx="1093788" cy="43815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0" r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自己評価</a:t>
            </a:r>
            <a:endParaRPr kumimoji="0" lang="en-US" altLang="ja-JP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楕円 43">
            <a:extLst>
              <a:ext uri="{FF2B5EF4-FFF2-40B4-BE49-F238E27FC236}">
                <a16:creationId xmlns:a16="http://schemas.microsoft.com/office/drawing/2014/main" id="{819EC65C-8533-EC5C-2EDD-EC6B805D4077}"/>
              </a:ext>
            </a:extLst>
          </p:cNvPr>
          <p:cNvSpPr/>
          <p:nvPr/>
        </p:nvSpPr>
        <p:spPr>
          <a:xfrm>
            <a:off x="5881688" y="3476500"/>
            <a:ext cx="1093787" cy="43815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0" r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他者評価</a:t>
            </a:r>
            <a:endParaRPr kumimoji="0" lang="en-US" altLang="ja-JP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F3809C9-8A9F-E1BD-B374-7D2D418005F5}"/>
              </a:ext>
            </a:extLst>
          </p:cNvPr>
          <p:cNvSpPr txBox="1"/>
          <p:nvPr/>
        </p:nvSpPr>
        <p:spPr>
          <a:xfrm>
            <a:off x="4621628" y="1199557"/>
            <a:ext cx="565977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未来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DA8E00E4-A012-728A-4432-6B0DBE15E212}"/>
              </a:ext>
            </a:extLst>
          </p:cNvPr>
          <p:cNvSpPr txBox="1"/>
          <p:nvPr/>
        </p:nvSpPr>
        <p:spPr>
          <a:xfrm>
            <a:off x="4594379" y="5936278"/>
            <a:ext cx="565977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過去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CC80C1E7-C223-0ED3-3CEF-100E576739E3}"/>
              </a:ext>
            </a:extLst>
          </p:cNvPr>
          <p:cNvSpPr txBox="1"/>
          <p:nvPr/>
        </p:nvSpPr>
        <p:spPr>
          <a:xfrm>
            <a:off x="1047232" y="3573016"/>
            <a:ext cx="565977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内側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647A5D94-996B-AF56-353B-CF2CEEE0CD3F}"/>
              </a:ext>
            </a:extLst>
          </p:cNvPr>
          <p:cNvSpPr txBox="1"/>
          <p:nvPr/>
        </p:nvSpPr>
        <p:spPr>
          <a:xfrm>
            <a:off x="8131439" y="3568682"/>
            <a:ext cx="565977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外側</a:t>
            </a:r>
          </a:p>
        </p:txBody>
      </p:sp>
      <p:sp>
        <p:nvSpPr>
          <p:cNvPr id="76" name="Text Box 35">
            <a:extLst>
              <a:ext uri="{FF2B5EF4-FFF2-40B4-BE49-F238E27FC236}">
                <a16:creationId xmlns:a16="http://schemas.microsoft.com/office/drawing/2014/main" id="{64B56B07-290C-F2F5-0872-3D19D403F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36" y="6339658"/>
            <a:ext cx="7767349" cy="2462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eaLnBrk="0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eaLnBrk="0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eaLnBrk="0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ea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文献：　</a:t>
            </a:r>
            <a:r>
              <a:rPr kumimoji="1" lang="en-US" altLang="ja-JP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Erikson, E. H.  /</a:t>
            </a:r>
            <a:r>
              <a:rPr kumimoji="1" lang="ja-JP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 自我同一性　アイデンティティとライフサイクル等　を参考に弊社にて概念を解釈して図解・加工。</a:t>
            </a: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8190CEBE-469E-E86B-9931-8B337EAE61A7}"/>
              </a:ext>
            </a:extLst>
          </p:cNvPr>
          <p:cNvGrpSpPr/>
          <p:nvPr/>
        </p:nvGrpSpPr>
        <p:grpSpPr>
          <a:xfrm>
            <a:off x="217065" y="1118239"/>
            <a:ext cx="1692080" cy="1162022"/>
            <a:chOff x="8248650" y="4869545"/>
            <a:chExt cx="1611313" cy="972455"/>
          </a:xfrm>
        </p:grpSpPr>
        <p:sp>
          <p:nvSpPr>
            <p:cNvPr id="46" name="テキスト ボックス 92">
              <a:extLst>
                <a:ext uri="{FF2B5EF4-FFF2-40B4-BE49-F238E27FC236}">
                  <a16:creationId xmlns:a16="http://schemas.microsoft.com/office/drawing/2014/main" id="{8DC0B8C3-E368-8CC3-1486-D8293D3099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83663" y="5331508"/>
              <a:ext cx="876300" cy="168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游ゴシック" panose="020B0400000000000000" pitchFamily="50" charset="-128"/>
                  <a:cs typeface="+mn-cs"/>
                </a:rPr>
                <a:t>空間軸</a:t>
              </a:r>
              <a:r>
                <a:rPr kumimoji="1" lang="en-US" altLang="ja-JP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游ゴシック" panose="020B0400000000000000" pitchFamily="50" charset="-128"/>
                  <a:cs typeface="+mn-cs"/>
                </a:rPr>
                <a:t>GAP</a:t>
              </a:r>
              <a:endPara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02424AAE-9121-A12F-72C9-8C35ABC6BC48}"/>
                </a:ext>
              </a:extLst>
            </p:cNvPr>
            <p:cNvCxnSpPr/>
            <p:nvPr/>
          </p:nvCxnSpPr>
          <p:spPr>
            <a:xfrm>
              <a:off x="8670925" y="5086350"/>
              <a:ext cx="0" cy="7556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A8BC6279-728C-15BE-8E4C-E78B743184E9}"/>
                </a:ext>
              </a:extLst>
            </p:cNvPr>
            <p:cNvCxnSpPr>
              <a:cxnSpLocks/>
            </p:cNvCxnSpPr>
            <p:nvPr/>
          </p:nvCxnSpPr>
          <p:spPr>
            <a:xfrm>
              <a:off x="8299450" y="5389563"/>
              <a:ext cx="7223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テキスト ボックス 92">
              <a:extLst>
                <a:ext uri="{FF2B5EF4-FFF2-40B4-BE49-F238E27FC236}">
                  <a16:creationId xmlns:a16="http://schemas.microsoft.com/office/drawing/2014/main" id="{E6B53A6D-F4EE-79F5-5AA3-71CA11FF4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48650" y="4869545"/>
              <a:ext cx="865188" cy="168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游ゴシック" panose="020B0400000000000000" pitchFamily="50" charset="-128"/>
                  <a:cs typeface="+mn-cs"/>
                </a:rPr>
                <a:t>時間軸</a:t>
              </a:r>
              <a:r>
                <a:rPr kumimoji="1" lang="en-US" altLang="ja-JP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游ゴシック" panose="020B0400000000000000" pitchFamily="50" charset="-128"/>
                  <a:cs typeface="+mn-cs"/>
                </a:rPr>
                <a:t>GAP</a:t>
              </a:r>
              <a:endPara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0" name="楕円 49">
              <a:extLst>
                <a:ext uri="{FF2B5EF4-FFF2-40B4-BE49-F238E27FC236}">
                  <a16:creationId xmlns:a16="http://schemas.microsoft.com/office/drawing/2014/main" id="{B32E1536-088C-CBF4-D3A8-1BCDD0D81F17}"/>
                </a:ext>
              </a:extLst>
            </p:cNvPr>
            <p:cNvSpPr/>
            <p:nvPr/>
          </p:nvSpPr>
          <p:spPr>
            <a:xfrm>
              <a:off x="8453438" y="5207000"/>
              <a:ext cx="455612" cy="4000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rPr>
                <a:t>統合</a:t>
              </a:r>
            </a:p>
          </p:txBody>
        </p:sp>
      </p:grp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790261E1-046C-CBD0-F835-F05FC373CE2A}"/>
              </a:ext>
            </a:extLst>
          </p:cNvPr>
          <p:cNvSpPr/>
          <p:nvPr/>
        </p:nvSpPr>
        <p:spPr>
          <a:xfrm>
            <a:off x="9098895" y="1365672"/>
            <a:ext cx="252959" cy="803771"/>
          </a:xfrm>
          <a:prstGeom prst="rect">
            <a:avLst/>
          </a:prstGeom>
          <a:noFill/>
          <a:ln w="28575" cap="flat" cmpd="sng" algn="ctr">
            <a:solidFill>
              <a:srgbClr val="FF6699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318BE4B2-6AE3-FE57-E503-BEEBF986042C}"/>
              </a:ext>
            </a:extLst>
          </p:cNvPr>
          <p:cNvSpPr/>
          <p:nvPr/>
        </p:nvSpPr>
        <p:spPr>
          <a:xfrm rot="5400000">
            <a:off x="9099582" y="1356820"/>
            <a:ext cx="262299" cy="803573"/>
          </a:xfrm>
          <a:prstGeom prst="rect">
            <a:avLst/>
          </a:prstGeom>
          <a:noFill/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3" name="テキスト ボックス 92">
            <a:extLst>
              <a:ext uri="{FF2B5EF4-FFF2-40B4-BE49-F238E27FC236}">
                <a16:creationId xmlns:a16="http://schemas.microsoft.com/office/drawing/2014/main" id="{7945C891-9FBA-1D5B-8903-464B1CB7C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4661" y="1627457"/>
            <a:ext cx="9929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游ゴシック" panose="020B0400000000000000" pitchFamily="50" charset="-128"/>
                <a:cs typeface="+mn-cs"/>
              </a:rPr>
              <a:t>ビジネス</a:t>
            </a:r>
          </a:p>
        </p:txBody>
      </p:sp>
      <p:sp>
        <p:nvSpPr>
          <p:cNvPr id="54" name="テキスト ボックス 92">
            <a:extLst>
              <a:ext uri="{FF2B5EF4-FFF2-40B4-BE49-F238E27FC236}">
                <a16:creationId xmlns:a16="http://schemas.microsoft.com/office/drawing/2014/main" id="{04104F75-1243-AB39-0DCF-2ADF42B38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6600" y="1106488"/>
            <a:ext cx="9929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游ゴシック" panose="020B0400000000000000" pitchFamily="50" charset="-128"/>
                <a:cs typeface="+mn-cs"/>
              </a:rPr>
              <a:t>キャリア</a:t>
            </a:r>
          </a:p>
        </p:txBody>
      </p:sp>
    </p:spTree>
    <p:extLst>
      <p:ext uri="{BB962C8B-B14F-4D97-AF65-F5344CB8AC3E}">
        <p14:creationId xmlns:p14="http://schemas.microsoft.com/office/powerpoint/2010/main" val="2250779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CBD3541-5A00-4FF4-A786-7E3DDA927183}"/>
              </a:ext>
            </a:extLst>
          </p:cNvPr>
          <p:cNvSpPr/>
          <p:nvPr/>
        </p:nvSpPr>
        <p:spPr>
          <a:xfrm>
            <a:off x="-9525" y="1980980"/>
            <a:ext cx="9915525" cy="766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lang="ja-JP" altLang="en-US" sz="18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第</a:t>
            </a:r>
            <a:r>
              <a:rPr lang="en-US" altLang="ja-JP" sz="18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5</a:t>
            </a:r>
            <a:r>
              <a:rPr lang="ja-JP" altLang="en-US" sz="1800" b="1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回　対職場</a:t>
            </a:r>
            <a:endParaRPr lang="en-US" altLang="ja-JP" sz="1800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キャリア開発支援プログラム</a:t>
            </a:r>
            <a:endParaRPr lang="en-US" altLang="ja-JP" sz="1800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endParaRPr lang="en-US" altLang="ja-JP" sz="1800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「　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自ら主体的に職場の問題を解決する　</a:t>
            </a:r>
            <a:r>
              <a:rPr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」</a:t>
            </a:r>
            <a:r>
              <a:rPr lang="ja-JP" altLang="en-US" sz="18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　</a:t>
            </a:r>
            <a:endParaRPr kumimoji="0" lang="ja-JP" alt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/>
              <a:ea typeface="ＭＳ Ｐゴシック"/>
              <a:cs typeface="+mn-cs"/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C51F8FEB-9F3C-4F2A-A6F5-7A8918553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151" y="3886331"/>
            <a:ext cx="73628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17488" indent="-217488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defRPr/>
            </a:pPr>
            <a:r>
              <a:rPr lang="ja-JP" altLang="en-US" sz="2000" b="1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【</a:t>
            </a:r>
            <a:r>
              <a:rPr lang="ja-JP" altLang="en-US" sz="2000" b="1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sz="2000" b="1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Section 1</a:t>
            </a:r>
            <a:r>
              <a:rPr lang="ja-JP" altLang="en-US" sz="20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 </a:t>
            </a:r>
            <a:r>
              <a:rPr lang="en-US" altLang="ja-JP" sz="2000" b="1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】</a:t>
            </a:r>
            <a:r>
              <a:rPr lang="ja-JP" altLang="en-US" sz="2000" b="1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職場や仕事の問題を可視化する</a:t>
            </a:r>
            <a:endParaRPr lang="en-US" altLang="ja-JP" sz="2000" b="1" kern="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2E194383-54C0-4D14-9E71-0BD0B9982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0231" y="4749931"/>
            <a:ext cx="73628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17488" indent="-217488"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Section 2</a:t>
            </a:r>
            <a:r>
              <a:rPr lang="ja-JP" altLang="en-US" sz="2000" b="1" kern="0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 </a:t>
            </a: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】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クリティカルな問題を主体的に解決する</a:t>
            </a:r>
            <a:endParaRPr kumimoji="0" lang="en-US" altLang="ja-JP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A27BE92-589C-CF02-D8E6-19171B16AB7D}"/>
              </a:ext>
            </a:extLst>
          </p:cNvPr>
          <p:cNvSpPr/>
          <p:nvPr/>
        </p:nvSpPr>
        <p:spPr>
          <a:xfrm>
            <a:off x="-9525" y="209550"/>
            <a:ext cx="9915525" cy="766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1800" b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本日の研修内容</a:t>
            </a:r>
            <a:endParaRPr lang="ja-JP" altLang="en-US" sz="1800" kern="0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18CC97F-631A-0BBC-ECCB-1D641A2FC67D}"/>
              </a:ext>
            </a:extLst>
          </p:cNvPr>
          <p:cNvSpPr/>
          <p:nvPr/>
        </p:nvSpPr>
        <p:spPr bwMode="auto">
          <a:xfrm>
            <a:off x="359693" y="3289241"/>
            <a:ext cx="9226339" cy="24918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17488" marR="0" indent="-217488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itchFamily="18" charset="2"/>
              <a:buNone/>
              <a:tabLst/>
            </a:pPr>
            <a:endParaRPr kumimoji="0" lang="ja-JP" altLang="en-US" sz="1000" b="1" i="0" u="none" strike="noStrike" cap="none" normalizeH="0" baseline="0">
              <a:ln>
                <a:noFill/>
              </a:ln>
              <a:solidFill>
                <a:srgbClr val="00325C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34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番号プレースホルダー 1">
            <a:extLst>
              <a:ext uri="{FF2B5EF4-FFF2-40B4-BE49-F238E27FC236}">
                <a16:creationId xmlns:a16="http://schemas.microsoft.com/office/drawing/2014/main" id="{D4ECD961-FB77-72DB-24A5-749BB597DB01}"/>
              </a:ext>
            </a:extLst>
          </p:cNvPr>
          <p:cNvSpPr txBox="1">
            <a:spLocks/>
          </p:cNvSpPr>
          <p:nvPr/>
        </p:nvSpPr>
        <p:spPr bwMode="auto">
          <a:xfrm>
            <a:off x="-112713" y="6524625"/>
            <a:ext cx="38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449263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449263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449263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449263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449263"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B9C06C-7F2C-47F0-8960-922052B74EB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EE26F33-B0E3-3DB8-4565-B742F340590F}"/>
              </a:ext>
            </a:extLst>
          </p:cNvPr>
          <p:cNvSpPr/>
          <p:nvPr/>
        </p:nvSpPr>
        <p:spPr>
          <a:xfrm>
            <a:off x="23813" y="2662238"/>
            <a:ext cx="9915525" cy="766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/>
                <a:cs typeface="+mn-cs"/>
              </a:rPr>
              <a:t>【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/>
                <a:cs typeface="+mn-cs"/>
              </a:rPr>
              <a:t>　導入の</a:t>
            </a:r>
            <a:r>
              <a:rPr lang="ja-JP" altLang="en-US" sz="2000" b="1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/>
              </a:rPr>
              <a:t>問い</a:t>
            </a:r>
            <a:r>
              <a:rPr kumimoji="0" lang="ja-JP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/>
                <a:cs typeface="+mn-cs"/>
              </a:rPr>
              <a:t>　</a:t>
            </a:r>
            <a:r>
              <a:rPr kumimoji="0" lang="en-US" altLang="ja-JP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/>
                <a:cs typeface="+mn-cs"/>
              </a:rPr>
              <a:t>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現在の仕事や職場において、あなたが問題だと思うことをたくさん洗い出してください。</a:t>
            </a:r>
            <a:endParaRPr kumimoji="0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１つの問題についてポストイット１枚を使用して記入してください。箇条書きレベルで構いません。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FE4770D-B53B-728F-5031-8095F1197C67}"/>
              </a:ext>
            </a:extLst>
          </p:cNvPr>
          <p:cNvSpPr/>
          <p:nvPr/>
        </p:nvSpPr>
        <p:spPr>
          <a:xfrm>
            <a:off x="-9525" y="209550"/>
            <a:ext cx="9915525" cy="766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前提　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】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問題の範囲と主体的行動の関係性　　　</a:t>
            </a:r>
            <a:endParaRPr kumimoji="0" lang="ja-JP" alt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1" name="右矢印 5">
            <a:extLst>
              <a:ext uri="{FF2B5EF4-FFF2-40B4-BE49-F238E27FC236}">
                <a16:creationId xmlns:a16="http://schemas.microsoft.com/office/drawing/2014/main" id="{9BA1C5BD-F72C-0354-614B-9DC3A7B06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13" y="5597525"/>
            <a:ext cx="8843962" cy="495300"/>
          </a:xfrm>
          <a:prstGeom prst="rightArrow">
            <a:avLst>
              <a:gd name="adj1" fmla="val 50000"/>
              <a:gd name="adj2" fmla="val 50013"/>
            </a:avLst>
          </a:prstGeom>
          <a:solidFill>
            <a:srgbClr val="FFFFFF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Oval 105" descr="50%">
            <a:extLst>
              <a:ext uri="{FF2B5EF4-FFF2-40B4-BE49-F238E27FC236}">
                <a16:creationId xmlns:a16="http://schemas.microsoft.com/office/drawing/2014/main" id="{D31A5ADB-557E-B339-59C4-A24FBCA34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1727200"/>
            <a:ext cx="7981950" cy="4216400"/>
          </a:xfrm>
          <a:prstGeom prst="ellipse">
            <a:avLst/>
          </a:prstGeom>
          <a:solidFill>
            <a:srgbClr val="FFCCCC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世界全体地球</a:t>
            </a:r>
            <a:endParaRPr kumimoji="0" lang="en-US" altLang="ja-JP" sz="1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Oval 105" descr="50%">
            <a:extLst>
              <a:ext uri="{FF2B5EF4-FFF2-40B4-BE49-F238E27FC236}">
                <a16:creationId xmlns:a16="http://schemas.microsoft.com/office/drawing/2014/main" id="{D7800BDF-9CF7-702C-B700-25B663AD0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2414588"/>
            <a:ext cx="6913562" cy="3519487"/>
          </a:xfrm>
          <a:prstGeom prst="ellipse">
            <a:avLst/>
          </a:prstGeom>
          <a:solidFill>
            <a:srgbClr val="FFCCCC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日本社会全体</a:t>
            </a:r>
            <a:endParaRPr kumimoji="0" lang="en-US" altLang="ja-JP" sz="1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4" name="Oval 100" descr="50%">
            <a:extLst>
              <a:ext uri="{FF2B5EF4-FFF2-40B4-BE49-F238E27FC236}">
                <a16:creationId xmlns:a16="http://schemas.microsoft.com/office/drawing/2014/main" id="{CC169F23-43E5-778E-EA89-4B6A59B1F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013" y="3062288"/>
            <a:ext cx="6170612" cy="2727325"/>
          </a:xfrm>
          <a:prstGeom prst="ellipse">
            <a:avLst/>
          </a:prstGeom>
          <a:solidFill>
            <a:srgbClr val="CCECFF"/>
          </a:solidFill>
          <a:ln w="127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600" b="0" i="0" u="none" strike="noStrike" kern="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0032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グループ全体</a:t>
            </a: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5" name="Oval 101" descr="50%">
            <a:extLst>
              <a:ext uri="{FF2B5EF4-FFF2-40B4-BE49-F238E27FC236}">
                <a16:creationId xmlns:a16="http://schemas.microsoft.com/office/drawing/2014/main" id="{F0798CC3-3B94-FF2C-5F61-494CA3A43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550" y="3783013"/>
            <a:ext cx="5427663" cy="2070100"/>
          </a:xfrm>
          <a:prstGeom prst="ellipse">
            <a:avLst/>
          </a:prstGeom>
          <a:solidFill>
            <a:srgbClr val="CCECFF"/>
          </a:solidFill>
          <a:ln w="127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00325C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会社</a:t>
            </a: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600" b="0" i="0" u="none" strike="noStrike" kern="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ja-JP" altLang="en-US" sz="1600" b="0" i="0" u="none" strike="noStrike" kern="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6" name="Oval 102" descr="50%">
            <a:extLst>
              <a:ext uri="{FF2B5EF4-FFF2-40B4-BE49-F238E27FC236}">
                <a16:creationId xmlns:a16="http://schemas.microsoft.com/office/drawing/2014/main" id="{8563BB93-1C1D-857F-39CC-DB515946D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13" y="4397375"/>
            <a:ext cx="4430712" cy="1493838"/>
          </a:xfrm>
          <a:prstGeom prst="ellipse">
            <a:avLst/>
          </a:prstGeom>
          <a:solidFill>
            <a:srgbClr val="CCECFF"/>
          </a:solidFill>
          <a:ln w="127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部署</a:t>
            </a:r>
            <a:endParaRPr kumimoji="0" lang="en-US" altLang="ja-JP" sz="16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6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6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6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Oval 103" descr="50%">
            <a:extLst>
              <a:ext uri="{FF2B5EF4-FFF2-40B4-BE49-F238E27FC236}">
                <a16:creationId xmlns:a16="http://schemas.microsoft.com/office/drawing/2014/main" id="{8E4BFB1D-A7F5-3214-03F4-2D8715878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513" y="4935538"/>
            <a:ext cx="2962275" cy="998537"/>
          </a:xfrm>
          <a:prstGeom prst="ellipse">
            <a:avLst/>
          </a:prstGeom>
          <a:solidFill>
            <a:srgbClr val="CCECFF"/>
          </a:solidFill>
          <a:ln w="127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6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チーム</a:t>
            </a:r>
            <a:endParaRPr kumimoji="0" lang="en-US" altLang="ja-JP" sz="16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6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en-US" altLang="ja-JP" sz="16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Oval 117">
            <a:extLst>
              <a:ext uri="{FF2B5EF4-FFF2-40B4-BE49-F238E27FC236}">
                <a16:creationId xmlns:a16="http://schemas.microsoft.com/office/drawing/2014/main" id="{CDAC7507-56A3-2C7D-BBF2-2FCE08F1E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013" y="5567363"/>
            <a:ext cx="1039812" cy="3651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自分</a:t>
            </a:r>
          </a:p>
        </p:txBody>
      </p:sp>
      <p:sp>
        <p:nvSpPr>
          <p:cNvPr id="39" name="Text Box 4">
            <a:extLst>
              <a:ext uri="{FF2B5EF4-FFF2-40B4-BE49-F238E27FC236}">
                <a16:creationId xmlns:a16="http://schemas.microsoft.com/office/drawing/2014/main" id="{A8C5176E-3261-5FE2-4D11-490643DA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2825"/>
            <a:ext cx="9906000" cy="358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※</a:t>
            </a:r>
            <a:r>
              <a:rPr kumimoji="1" lang="ja-JP" alt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社会や顧客を考えて価値貢献することが大切。アンテナを張ってセンスを磨き、自分事としてアクションを起こす。</a:t>
            </a:r>
          </a:p>
        </p:txBody>
      </p:sp>
      <p:sp>
        <p:nvSpPr>
          <p:cNvPr id="40" name="Text Box 4">
            <a:extLst>
              <a:ext uri="{FF2B5EF4-FFF2-40B4-BE49-F238E27FC236}">
                <a16:creationId xmlns:a16="http://schemas.microsoft.com/office/drawing/2014/main" id="{C8B8EA46-B463-8EC8-138A-49F150194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054100"/>
            <a:ext cx="9177337" cy="358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t>自己の問題の認識の範囲が重要。視座を高め、視野を広げ、仕事をしているのか、自問自答をする。</a:t>
            </a:r>
          </a:p>
        </p:txBody>
      </p:sp>
      <p:sp>
        <p:nvSpPr>
          <p:cNvPr id="41" name="Text Box 35">
            <a:extLst>
              <a:ext uri="{FF2B5EF4-FFF2-40B4-BE49-F238E27FC236}">
                <a16:creationId xmlns:a16="http://schemas.microsoft.com/office/drawing/2014/main" id="{C31F5230-18C6-D190-16BB-720DBA552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838" y="1365250"/>
            <a:ext cx="1584325" cy="3397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1" lang="en-US" altLang="ja-JP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( </a:t>
            </a:r>
            <a:r>
              <a:rPr kumimoji="1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宇宙空間</a:t>
            </a:r>
            <a:r>
              <a:rPr kumimoji="1" lang="en-US" altLang="ja-JP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)</a:t>
            </a:r>
          </a:p>
        </p:txBody>
      </p:sp>
      <p:sp>
        <p:nvSpPr>
          <p:cNvPr id="42" name="Text Box 35">
            <a:extLst>
              <a:ext uri="{FF2B5EF4-FFF2-40B4-BE49-F238E27FC236}">
                <a16:creationId xmlns:a16="http://schemas.microsoft.com/office/drawing/2014/main" id="{3A95328F-BCF7-F8E7-AEC6-0055AE410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1666875"/>
            <a:ext cx="12446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1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視座を</a:t>
            </a:r>
            <a:endParaRPr kumimoji="1" lang="en-US" altLang="ja-JP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1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高める</a:t>
            </a:r>
            <a:endParaRPr kumimoji="1" lang="en-US" altLang="ja-JP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3" name="Text Box 35">
            <a:extLst>
              <a:ext uri="{FF2B5EF4-FFF2-40B4-BE49-F238E27FC236}">
                <a16:creationId xmlns:a16="http://schemas.microsoft.com/office/drawing/2014/main" id="{86C45B9D-D4D9-2F16-BD21-49EDDF3DA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4513" y="5156200"/>
            <a:ext cx="1244600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1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視野を</a:t>
            </a:r>
            <a:endParaRPr kumimoji="1" lang="en-US" altLang="ja-JP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1" lang="ja-JP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広げる</a:t>
            </a:r>
            <a:endParaRPr kumimoji="1" lang="en-US" altLang="ja-JP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4" name="右矢印 54">
            <a:extLst>
              <a:ext uri="{FF2B5EF4-FFF2-40B4-BE49-F238E27FC236}">
                <a16:creationId xmlns:a16="http://schemas.microsoft.com/office/drawing/2014/main" id="{4E1D72FB-E30D-18C7-E330-5C287B732B1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1554163" y="3455988"/>
            <a:ext cx="4519613" cy="496888"/>
          </a:xfrm>
          <a:prstGeom prst="rightArrow">
            <a:avLst>
              <a:gd name="adj1" fmla="val 50000"/>
              <a:gd name="adj2" fmla="val 49859"/>
            </a:avLst>
          </a:prstGeom>
          <a:solidFill>
            <a:srgbClr val="FFFFFF"/>
          </a:solidFill>
          <a:ln w="9525" algn="ctr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>
            <a:lvl1pPr marL="217488" indent="-217488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4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2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20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00325C"/>
              </a:buClr>
              <a:buSzPct val="75000"/>
              <a:buFont typeface="Wingdings 3" panose="05040102010807070707" pitchFamily="18" charset="2"/>
              <a:buChar char=""/>
              <a:defRPr kumimoji="1" sz="1600">
                <a:solidFill>
                  <a:srgbClr val="00325C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217488" marR="0" lvl="0" indent="-217488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10000"/>
              </a:spcAft>
              <a:buClr>
                <a:srgbClr val="B2B2B2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325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Level">
  <a:themeElements>
    <a:clrScheme name="Level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Level">
      <a:majorFont>
        <a:latin typeface="HG丸ｺﾞｼｯｸM-PRO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Level">
  <a:themeElements>
    <a:clrScheme name="Level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Level">
      <a:majorFont>
        <a:latin typeface="HG丸ｺﾞｼｯｸM-PRO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5_Level">
  <a:themeElements>
    <a:clrScheme name="Level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Level">
      <a:majorFont>
        <a:latin typeface="HG丸ｺﾞｼｯｸM-PRO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217488" marR="0" indent="-217488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10000"/>
          </a:spcAft>
          <a:buClr>
            <a:srgbClr val="B2B2B2"/>
          </a:buClr>
          <a:buSzPct val="80000"/>
          <a:buFont typeface="Wingdings 3" pitchFamily="18" charset="2"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rgbClr val="00325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71842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217488" marR="0" indent="-217488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10000"/>
          </a:spcAft>
          <a:buClr>
            <a:srgbClr val="B2B2B2"/>
          </a:buClr>
          <a:buSzPct val="80000"/>
          <a:buFont typeface="Wingdings 3" pitchFamily="18" charset="2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rgbClr val="00325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217488" marR="0" indent="-217488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10000"/>
          </a:spcAft>
          <a:buClr>
            <a:srgbClr val="B2B2B2"/>
          </a:buClr>
          <a:buSzPct val="80000"/>
          <a:buFont typeface="Wingdings 3" pitchFamily="18" charset="2"/>
          <a:buNone/>
          <a:tabLst/>
          <a:defRPr kumimoji="0" sz="1000" b="1" i="0" u="none" strike="noStrike" cap="none" normalizeH="0" baseline="0" smtClean="0">
            <a:ln>
              <a:noFill/>
            </a:ln>
            <a:solidFill>
              <a:srgbClr val="00325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71842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217488" marR="0" indent="-217488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10000"/>
          </a:spcAft>
          <a:buClr>
            <a:srgbClr val="B2B2B2"/>
          </a:buClr>
          <a:buSzPct val="80000"/>
          <a:buFont typeface="Wingdings 3" pitchFamily="18" charset="2"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rgbClr val="00325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71842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217488" marR="0" indent="-217488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10000"/>
          </a:spcAft>
          <a:buClr>
            <a:srgbClr val="B2B2B2"/>
          </a:buClr>
          <a:buSzPct val="80000"/>
          <a:buFont typeface="Wingdings 3" pitchFamily="18" charset="2"/>
          <a:buNone/>
          <a:tabLst/>
          <a:defRPr kumimoji="0" lang="en-US" altLang="ja-JP" sz="1000" b="1" i="0" u="none" strike="noStrike" cap="none" normalizeH="0" baseline="0" smtClean="0">
            <a:ln>
              <a:noFill/>
            </a:ln>
            <a:solidFill>
              <a:srgbClr val="00325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71842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217488" marR="0" indent="-217488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10000"/>
          </a:spcAft>
          <a:buClr>
            <a:srgbClr val="B2B2B2"/>
          </a:buClr>
          <a:buSzPct val="80000"/>
          <a:buFont typeface="Wingdings 3" pitchFamily="18" charset="2"/>
          <a:buNone/>
          <a:tabLst/>
          <a:defRPr kumimoji="0" lang="en-US" altLang="ja-JP" sz="1000" b="1" i="0" u="none" strike="noStrike" cap="none" normalizeH="0" baseline="0" smtClean="0">
            <a:ln>
              <a:noFill/>
            </a:ln>
            <a:solidFill>
              <a:srgbClr val="00325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0_Level">
  <a:themeElements>
    <a:clrScheme name="Level 6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666699"/>
      </a:hlink>
      <a:folHlink>
        <a:srgbClr val="999966"/>
      </a:folHlink>
    </a:clrScheme>
    <a:fontScheme name="Level">
      <a:majorFont>
        <a:latin typeface="HG丸ｺﾞｼｯｸM-PRO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8998</TotalTime>
  <Words>2593</Words>
  <Application>Microsoft Office PowerPoint</Application>
  <PresentationFormat>A4 210 x 297 mm</PresentationFormat>
  <Paragraphs>459</Paragraphs>
  <Slides>26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13</vt:i4>
      </vt:variant>
      <vt:variant>
        <vt:lpstr>スライド タイトル</vt:lpstr>
      </vt:variant>
      <vt:variant>
        <vt:i4>26</vt:i4>
      </vt:variant>
    </vt:vector>
  </HeadingPairs>
  <TitlesOfParts>
    <vt:vector size="49" baseType="lpstr">
      <vt:lpstr>HG丸ｺﾞｼｯｸM-PRO</vt:lpstr>
      <vt:lpstr>ＭＳ Ｐゴシック</vt:lpstr>
      <vt:lpstr>游ゴシック</vt:lpstr>
      <vt:lpstr>Arial</vt:lpstr>
      <vt:lpstr>Calibri</vt:lpstr>
      <vt:lpstr>Calibri Light</vt:lpstr>
      <vt:lpstr>Times New Roman</vt:lpstr>
      <vt:lpstr>Verdana</vt:lpstr>
      <vt:lpstr>Wingdings</vt:lpstr>
      <vt:lpstr>Wingdings 3</vt:lpstr>
      <vt:lpstr>Office テーマ</vt:lpstr>
      <vt:lpstr>1_Office テーマ</vt:lpstr>
      <vt:lpstr>15_Level</vt:lpstr>
      <vt:lpstr>2_Office テーマ</vt:lpstr>
      <vt:lpstr>デザインの設定</vt:lpstr>
      <vt:lpstr>9_デザインの設定</vt:lpstr>
      <vt:lpstr>5_デザインの設定</vt:lpstr>
      <vt:lpstr>6_Office テーマ</vt:lpstr>
      <vt:lpstr>20_Level</vt:lpstr>
      <vt:lpstr>2_Level</vt:lpstr>
      <vt:lpstr>14_Office テーマ</vt:lpstr>
      <vt:lpstr>13_Level</vt:lpstr>
      <vt:lpstr>15_Office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田中庸介</dc:creator>
  <cp:lastModifiedBy>田中 庸介</cp:lastModifiedBy>
  <cp:revision>1381</cp:revision>
  <cp:lastPrinted>2022-10-23T02:57:05Z</cp:lastPrinted>
  <dcterms:created xsi:type="dcterms:W3CDTF">2017-02-20T05:21:10Z</dcterms:created>
  <dcterms:modified xsi:type="dcterms:W3CDTF">2023-02-25T12:50:57Z</dcterms:modified>
</cp:coreProperties>
</file>